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notesMasterIdLst>
    <p:notesMasterId r:id="rId44"/>
  </p:notesMasterIdLst>
  <p:handoutMasterIdLst>
    <p:handoutMasterId r:id="rId45"/>
  </p:handoutMasterIdLst>
  <p:sldIdLst>
    <p:sldId id="256" r:id="rId2"/>
    <p:sldId id="306" r:id="rId3"/>
    <p:sldId id="309" r:id="rId4"/>
    <p:sldId id="308" r:id="rId5"/>
    <p:sldId id="310" r:id="rId6"/>
    <p:sldId id="311" r:id="rId7"/>
    <p:sldId id="307" r:id="rId8"/>
    <p:sldId id="293" r:id="rId9"/>
    <p:sldId id="312" r:id="rId10"/>
    <p:sldId id="338" r:id="rId11"/>
    <p:sldId id="314" r:id="rId12"/>
    <p:sldId id="315" r:id="rId13"/>
    <p:sldId id="339" r:id="rId14"/>
    <p:sldId id="316" r:id="rId15"/>
    <p:sldId id="317" r:id="rId16"/>
    <p:sldId id="318" r:id="rId17"/>
    <p:sldId id="319" r:id="rId18"/>
    <p:sldId id="320" r:id="rId19"/>
    <p:sldId id="321" r:id="rId20"/>
    <p:sldId id="322" r:id="rId21"/>
    <p:sldId id="323" r:id="rId22"/>
    <p:sldId id="324" r:id="rId23"/>
    <p:sldId id="325" r:id="rId24"/>
    <p:sldId id="341" r:id="rId25"/>
    <p:sldId id="342" r:id="rId26"/>
    <p:sldId id="343" r:id="rId27"/>
    <p:sldId id="345" r:id="rId28"/>
    <p:sldId id="344" r:id="rId29"/>
    <p:sldId id="346" r:id="rId30"/>
    <p:sldId id="330" r:id="rId31"/>
    <p:sldId id="347" r:id="rId32"/>
    <p:sldId id="349" r:id="rId33"/>
    <p:sldId id="351" r:id="rId34"/>
    <p:sldId id="350" r:id="rId35"/>
    <p:sldId id="340" r:id="rId36"/>
    <p:sldId id="331" r:id="rId37"/>
    <p:sldId id="332" r:id="rId38"/>
    <p:sldId id="333" r:id="rId39"/>
    <p:sldId id="352" r:id="rId40"/>
    <p:sldId id="353" r:id="rId41"/>
    <p:sldId id="336" r:id="rId42"/>
    <p:sldId id="337" r:id="rId43"/>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k Wallenrod" initials="" lastIdx="1" clrIdx="0"/>
  <p:cmAuthor id="1" name="Derek Okada" initials="DMO" lastIdx="14" clrIdx="1">
    <p:extLst>
      <p:ext uri="{19B8F6BF-5375-455C-9EA6-DF929625EA0E}">
        <p15:presenceInfo xmlns:p15="http://schemas.microsoft.com/office/powerpoint/2012/main" userId="Derek Okada" providerId="None"/>
      </p:ext>
    </p:extLst>
  </p:cmAuthor>
  <p:cmAuthor id="2" name="Ryan Bullard" initials="RB" lastIdx="12" clrIdx="2">
    <p:extLst>
      <p:ext uri="{19B8F6BF-5375-455C-9EA6-DF929625EA0E}">
        <p15:presenceInfo xmlns:p15="http://schemas.microsoft.com/office/powerpoint/2012/main" userId="S-1-5-21-2559334742-469970549-2024990295-233384" providerId="AD"/>
      </p:ext>
    </p:extLst>
  </p:cmAuthor>
  <p:cmAuthor id="3" name="Mark Wallenrod" initials="MW" lastIdx="1" clrIdx="3">
    <p:extLst>
      <p:ext uri="{19B8F6BF-5375-455C-9EA6-DF929625EA0E}">
        <p15:presenceInfo xmlns:p15="http://schemas.microsoft.com/office/powerpoint/2012/main" userId="S-1-5-21-2559334742-469970549-2024990295-175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7300"/>
    <a:srgbClr val="EF8200"/>
    <a:srgbClr val="E7E7E7"/>
    <a:srgbClr val="BBBBBB"/>
    <a:srgbClr val="444444"/>
    <a:srgbClr val="FDD475"/>
    <a:srgbClr val="A3D869"/>
    <a:srgbClr val="64A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97" autoAdjust="0"/>
    <p:restoredTop sz="83657" autoAdjust="0"/>
  </p:normalViewPr>
  <p:slideViewPr>
    <p:cSldViewPr snapToGrid="0">
      <p:cViewPr varScale="1">
        <p:scale>
          <a:sx n="85" d="100"/>
          <a:sy n="85" d="100"/>
        </p:scale>
        <p:origin x="672" y="67"/>
      </p:cViewPr>
      <p:guideLst>
        <p:guide orient="horz" pos="2160"/>
        <p:guide pos="3840"/>
      </p:guideLst>
    </p:cSldViewPr>
  </p:slideViewPr>
  <p:notesTextViewPr>
    <p:cViewPr>
      <p:scale>
        <a:sx n="3" d="2"/>
        <a:sy n="3" d="2"/>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36363534545265E-2"/>
          <c:y val="9.1191828409295073E-2"/>
          <c:w val="0.88931632672380989"/>
          <c:h val="0.78813658088576932"/>
        </c:manualLayout>
      </c:layout>
      <c:lineChart>
        <c:grouping val="standard"/>
        <c:varyColors val="0"/>
        <c:ser>
          <c:idx val="0"/>
          <c:order val="0"/>
          <c:tx>
            <c:strRef>
              <c:f>'TRC Sensitivity'!$M$3</c:f>
              <c:strCache>
                <c:ptCount val="1"/>
                <c:pt idx="0">
                  <c:v>Incentive</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'TRC Sensitivity'!$N$2:$AC$2</c:f>
              <c:numCache>
                <c:formatCode>0%</c:formatCode>
                <c:ptCount val="16"/>
                <c:pt idx="0">
                  <c:v>0.5</c:v>
                </c:pt>
                <c:pt idx="1">
                  <c:v>0.6</c:v>
                </c:pt>
                <c:pt idx="2">
                  <c:v>0.7</c:v>
                </c:pt>
                <c:pt idx="3">
                  <c:v>0.8</c:v>
                </c:pt>
                <c:pt idx="4">
                  <c:v>0.9</c:v>
                </c:pt>
                <c:pt idx="5">
                  <c:v>1</c:v>
                </c:pt>
                <c:pt idx="6">
                  <c:v>1.1000000000000001</c:v>
                </c:pt>
                <c:pt idx="7">
                  <c:v>1.2</c:v>
                </c:pt>
                <c:pt idx="8">
                  <c:v>1.3</c:v>
                </c:pt>
                <c:pt idx="9">
                  <c:v>1.4</c:v>
                </c:pt>
                <c:pt idx="10">
                  <c:v>1.5</c:v>
                </c:pt>
                <c:pt idx="11">
                  <c:v>1.6</c:v>
                </c:pt>
                <c:pt idx="12">
                  <c:v>1.7</c:v>
                </c:pt>
                <c:pt idx="13">
                  <c:v>1.8</c:v>
                </c:pt>
                <c:pt idx="14">
                  <c:v>1.9</c:v>
                </c:pt>
                <c:pt idx="15">
                  <c:v>2</c:v>
                </c:pt>
              </c:numCache>
            </c:numRef>
          </c:cat>
          <c:val>
            <c:numRef>
              <c:f>'TRC Sensitivity'!$N$3:$AC$3</c:f>
              <c:numCache>
                <c:formatCode>0%</c:formatCode>
                <c:ptCount val="16"/>
                <c:pt idx="0">
                  <c:v>5.5654984825707299E-2</c:v>
                </c:pt>
                <c:pt idx="1">
                  <c:v>4.3465844715555368E-2</c:v>
                </c:pt>
                <c:pt idx="2">
                  <c:v>3.155497581213762E-2</c:v>
                </c:pt>
                <c:pt idx="3">
                  <c:v>1.9912956498072454E-2</c:v>
                </c:pt>
                <c:pt idx="4">
                  <c:v>8.5307857348413396E-3</c:v>
                </c:pt>
                <c:pt idx="5">
                  <c:v>-2.6001401463792151E-3</c:v>
                </c:pt>
                <c:pt idx="6">
                  <c:v>-1.3488049133738245E-2</c:v>
                </c:pt>
                <c:pt idx="7">
                  <c:v>-2.4140813818487539E-2</c:v>
                </c:pt>
                <c:pt idx="8">
                  <c:v>-3.4565970378603317E-2</c:v>
                </c:pt>
                <c:pt idx="9">
                  <c:v>-4.4770736358451413E-2</c:v>
                </c:pt>
                <c:pt idx="10">
                  <c:v>-5.476202733264568E-2</c:v>
                </c:pt>
                <c:pt idx="11">
                  <c:v>-6.4546472534951382E-2</c:v>
                </c:pt>
                <c:pt idx="12">
                  <c:v>-7.4130429526455988E-2</c:v>
                </c:pt>
                <c:pt idx="13">
                  <c:v>-8.3519997971208237E-2</c:v>
                </c:pt>
                <c:pt idx="14">
                  <c:v>-9.2721032582052887E-2</c:v>
                </c:pt>
                <c:pt idx="15">
                  <c:v>-0.1017391552943947</c:v>
                </c:pt>
              </c:numCache>
            </c:numRef>
          </c:val>
          <c:smooth val="0"/>
          <c:extLst xmlns:c16r2="http://schemas.microsoft.com/office/drawing/2015/06/chart">
            <c:ext xmlns:c16="http://schemas.microsoft.com/office/drawing/2014/chart" uri="{C3380CC4-5D6E-409C-BE32-E72D297353CC}">
              <c16:uniqueId val="{00000000-035E-44F9-8B5B-B02FB85790B7}"/>
            </c:ext>
          </c:extLst>
        </c:ser>
        <c:ser>
          <c:idx val="1"/>
          <c:order val="1"/>
          <c:tx>
            <c:strRef>
              <c:f>'TRC Sensitivity'!$M$4</c:f>
              <c:strCache>
                <c:ptCount val="1"/>
                <c:pt idx="0">
                  <c:v>Measure Cost</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'TRC Sensitivity'!$N$2:$AC$2</c:f>
              <c:numCache>
                <c:formatCode>0%</c:formatCode>
                <c:ptCount val="16"/>
                <c:pt idx="0">
                  <c:v>0.5</c:v>
                </c:pt>
                <c:pt idx="1">
                  <c:v>0.6</c:v>
                </c:pt>
                <c:pt idx="2">
                  <c:v>0.7</c:v>
                </c:pt>
                <c:pt idx="3">
                  <c:v>0.8</c:v>
                </c:pt>
                <c:pt idx="4">
                  <c:v>0.9</c:v>
                </c:pt>
                <c:pt idx="5">
                  <c:v>1</c:v>
                </c:pt>
                <c:pt idx="6">
                  <c:v>1.1000000000000001</c:v>
                </c:pt>
                <c:pt idx="7">
                  <c:v>1.2</c:v>
                </c:pt>
                <c:pt idx="8">
                  <c:v>1.3</c:v>
                </c:pt>
                <c:pt idx="9">
                  <c:v>1.4</c:v>
                </c:pt>
                <c:pt idx="10">
                  <c:v>1.5</c:v>
                </c:pt>
                <c:pt idx="11">
                  <c:v>1.6</c:v>
                </c:pt>
                <c:pt idx="12">
                  <c:v>1.7</c:v>
                </c:pt>
                <c:pt idx="13">
                  <c:v>1.8</c:v>
                </c:pt>
                <c:pt idx="14">
                  <c:v>1.9</c:v>
                </c:pt>
                <c:pt idx="15">
                  <c:v>2</c:v>
                </c:pt>
              </c:numCache>
            </c:numRef>
          </c:cat>
          <c:val>
            <c:numRef>
              <c:f>'TRC Sensitivity'!$N$4:$AC$4</c:f>
              <c:numCache>
                <c:formatCode>0%</c:formatCode>
                <c:ptCount val="16"/>
                <c:pt idx="0">
                  <c:v>0.42264699562110586</c:v>
                </c:pt>
                <c:pt idx="1">
                  <c:v>0.31086779869100245</c:v>
                </c:pt>
                <c:pt idx="2">
                  <c:v>0.21537428422251659</c:v>
                </c:pt>
                <c:pt idx="3">
                  <c:v>0.1328490037636203</c:v>
                </c:pt>
                <c:pt idx="4">
                  <c:v>6.0818251695279546E-2</c:v>
                </c:pt>
                <c:pt idx="5">
                  <c:v>-2.6001401463792151E-3</c:v>
                </c:pt>
                <c:pt idx="6">
                  <c:v>-5.8863646142778503E-2</c:v>
                </c:pt>
                <c:pt idx="7">
                  <c:v>-0.10911843586488079</c:v>
                </c:pt>
                <c:pt idx="8">
                  <c:v>-0.15427827611851264</c:v>
                </c:pt>
                <c:pt idx="9">
                  <c:v>-0.19508059295027158</c:v>
                </c:pt>
                <c:pt idx="10">
                  <c:v>-0.23212705211233919</c:v>
                </c:pt>
                <c:pt idx="11">
                  <c:v>-0.26591342629585146</c:v>
                </c:pt>
                <c:pt idx="12">
                  <c:v>-0.2968519097381469</c:v>
                </c:pt>
                <c:pt idx="13">
                  <c:v>-0.32528801826143117</c:v>
                </c:pt>
                <c:pt idx="14">
                  <c:v>-0.35151354796332812</c:v>
                </c:pt>
                <c:pt idx="15">
                  <c:v>-0.37577662481623519</c:v>
                </c:pt>
              </c:numCache>
            </c:numRef>
          </c:val>
          <c:smooth val="0"/>
          <c:extLst xmlns:c16r2="http://schemas.microsoft.com/office/drawing/2015/06/chart">
            <c:ext xmlns:c16="http://schemas.microsoft.com/office/drawing/2014/chart" uri="{C3380CC4-5D6E-409C-BE32-E72D297353CC}">
              <c16:uniqueId val="{00000001-035E-44F9-8B5B-B02FB85790B7}"/>
            </c:ext>
          </c:extLst>
        </c:ser>
        <c:ser>
          <c:idx val="2"/>
          <c:order val="2"/>
          <c:tx>
            <c:strRef>
              <c:f>'TRC Sensitivity'!$M$5</c:f>
              <c:strCache>
                <c:ptCount val="1"/>
                <c:pt idx="0">
                  <c:v>kWh/Therm</c:v>
                </c:pt>
              </c:strCache>
            </c:strRef>
          </c:tx>
          <c:spPr>
            <a:ln w="28575" cap="rnd">
              <a:solidFill>
                <a:srgbClr val="002060"/>
              </a:solidFill>
              <a:round/>
            </a:ln>
            <a:effectLst/>
          </c:spPr>
          <c:marker>
            <c:symbol val="circle"/>
            <c:size val="5"/>
            <c:spPr>
              <a:solidFill>
                <a:srgbClr val="002060"/>
              </a:solidFill>
              <a:ln w="9525">
                <a:solidFill>
                  <a:srgbClr val="002060"/>
                </a:solidFill>
              </a:ln>
              <a:effectLst/>
            </c:spPr>
          </c:marker>
          <c:cat>
            <c:numRef>
              <c:f>'TRC Sensitivity'!$N$2:$AC$2</c:f>
              <c:numCache>
                <c:formatCode>0%</c:formatCode>
                <c:ptCount val="16"/>
                <c:pt idx="0">
                  <c:v>0.5</c:v>
                </c:pt>
                <c:pt idx="1">
                  <c:v>0.6</c:v>
                </c:pt>
                <c:pt idx="2">
                  <c:v>0.7</c:v>
                </c:pt>
                <c:pt idx="3">
                  <c:v>0.8</c:v>
                </c:pt>
                <c:pt idx="4">
                  <c:v>0.9</c:v>
                </c:pt>
                <c:pt idx="5">
                  <c:v>1</c:v>
                </c:pt>
                <c:pt idx="6">
                  <c:v>1.1000000000000001</c:v>
                </c:pt>
                <c:pt idx="7">
                  <c:v>1.2</c:v>
                </c:pt>
                <c:pt idx="8">
                  <c:v>1.3</c:v>
                </c:pt>
                <c:pt idx="9">
                  <c:v>1.4</c:v>
                </c:pt>
                <c:pt idx="10">
                  <c:v>1.5</c:v>
                </c:pt>
                <c:pt idx="11">
                  <c:v>1.6</c:v>
                </c:pt>
                <c:pt idx="12">
                  <c:v>1.7</c:v>
                </c:pt>
                <c:pt idx="13">
                  <c:v>1.8</c:v>
                </c:pt>
                <c:pt idx="14">
                  <c:v>1.9</c:v>
                </c:pt>
                <c:pt idx="15">
                  <c:v>2</c:v>
                </c:pt>
              </c:numCache>
            </c:numRef>
          </c:cat>
          <c:val>
            <c:numRef>
              <c:f>'TRC Sensitivity'!$N$5:$AC$5</c:f>
              <c:numCache>
                <c:formatCode>0%</c:formatCode>
                <c:ptCount val="16"/>
                <c:pt idx="0">
                  <c:v>-0.4161082041680102</c:v>
                </c:pt>
                <c:pt idx="1">
                  <c:v>-0.32247778554769246</c:v>
                </c:pt>
                <c:pt idx="2">
                  <c:v>-0.23483603003726161</c:v>
                </c:pt>
                <c:pt idx="3">
                  <c:v>-0.15262618454117971</c:v>
                </c:pt>
                <c:pt idx="4">
                  <c:v>-7.5358435081730901E-2</c:v>
                </c:pt>
                <c:pt idx="5">
                  <c:v>-2.6001401463792151E-3</c:v>
                </c:pt>
                <c:pt idx="6">
                  <c:v>6.6032274461944152E-2</c:v>
                </c:pt>
                <c:pt idx="7">
                  <c:v>0.13088007994352968</c:v>
                </c:pt>
                <c:pt idx="8">
                  <c:v>0.19224791982784639</c:v>
                </c:pt>
                <c:pt idx="9">
                  <c:v>0.25040859549944927</c:v>
                </c:pt>
                <c:pt idx="10">
                  <c:v>0.30560712053661265</c:v>
                </c:pt>
                <c:pt idx="11">
                  <c:v>0.35806417096499743</c:v>
                </c:pt>
                <c:pt idx="12">
                  <c:v>0.40797903388998891</c:v>
                </c:pt>
                <c:pt idx="13">
                  <c:v>0.45553213757877531</c:v>
                </c:pt>
                <c:pt idx="14">
                  <c:v>0.50088723070430397</c:v>
                </c:pt>
                <c:pt idx="15">
                  <c:v>0.54419326622683983</c:v>
                </c:pt>
              </c:numCache>
            </c:numRef>
          </c:val>
          <c:smooth val="0"/>
          <c:extLst xmlns:c16r2="http://schemas.microsoft.com/office/drawing/2015/06/chart">
            <c:ext xmlns:c16="http://schemas.microsoft.com/office/drawing/2014/chart" uri="{C3380CC4-5D6E-409C-BE32-E72D297353CC}">
              <c16:uniqueId val="{00000002-035E-44F9-8B5B-B02FB85790B7}"/>
            </c:ext>
          </c:extLst>
        </c:ser>
        <c:ser>
          <c:idx val="3"/>
          <c:order val="3"/>
          <c:tx>
            <c:strRef>
              <c:f>'TRC Sensitivity'!$M$6</c:f>
              <c:strCache>
                <c:ptCount val="1"/>
                <c:pt idx="0">
                  <c:v>kW</c:v>
                </c:pt>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cat>
            <c:numRef>
              <c:f>'TRC Sensitivity'!$N$2:$AC$2</c:f>
              <c:numCache>
                <c:formatCode>0%</c:formatCode>
                <c:ptCount val="16"/>
                <c:pt idx="0">
                  <c:v>0.5</c:v>
                </c:pt>
                <c:pt idx="1">
                  <c:v>0.6</c:v>
                </c:pt>
                <c:pt idx="2">
                  <c:v>0.7</c:v>
                </c:pt>
                <c:pt idx="3">
                  <c:v>0.8</c:v>
                </c:pt>
                <c:pt idx="4">
                  <c:v>0.9</c:v>
                </c:pt>
                <c:pt idx="5">
                  <c:v>1</c:v>
                </c:pt>
                <c:pt idx="6">
                  <c:v>1.1000000000000001</c:v>
                </c:pt>
                <c:pt idx="7">
                  <c:v>1.2</c:v>
                </c:pt>
                <c:pt idx="8">
                  <c:v>1.3</c:v>
                </c:pt>
                <c:pt idx="9">
                  <c:v>1.4</c:v>
                </c:pt>
                <c:pt idx="10">
                  <c:v>1.5</c:v>
                </c:pt>
                <c:pt idx="11">
                  <c:v>1.6</c:v>
                </c:pt>
                <c:pt idx="12">
                  <c:v>1.7</c:v>
                </c:pt>
                <c:pt idx="13">
                  <c:v>1.8</c:v>
                </c:pt>
                <c:pt idx="14">
                  <c:v>1.9</c:v>
                </c:pt>
                <c:pt idx="15">
                  <c:v>2</c:v>
                </c:pt>
              </c:numCache>
            </c:numRef>
          </c:cat>
          <c:val>
            <c:numRef>
              <c:f>'TRC Sensitivity'!$N$6:$AC$6</c:f>
              <c:numCache>
                <c:formatCode>0%</c:formatCode>
                <c:ptCount val="16"/>
                <c:pt idx="0">
                  <c:v>-2.6001401463792151E-3</c:v>
                </c:pt>
                <c:pt idx="1">
                  <c:v>-2.6001401463792151E-3</c:v>
                </c:pt>
                <c:pt idx="2">
                  <c:v>-2.6001401463792151E-3</c:v>
                </c:pt>
                <c:pt idx="3">
                  <c:v>-2.6001401463792151E-3</c:v>
                </c:pt>
                <c:pt idx="4">
                  <c:v>-2.6001401463792151E-3</c:v>
                </c:pt>
                <c:pt idx="5">
                  <c:v>-2.6001401463792151E-3</c:v>
                </c:pt>
                <c:pt idx="6">
                  <c:v>-2.6001401463792151E-3</c:v>
                </c:pt>
                <c:pt idx="7">
                  <c:v>-2.6001401463792151E-3</c:v>
                </c:pt>
                <c:pt idx="8">
                  <c:v>-2.6001401463792151E-3</c:v>
                </c:pt>
                <c:pt idx="9">
                  <c:v>-2.6001401463792151E-3</c:v>
                </c:pt>
                <c:pt idx="10">
                  <c:v>-2.6001401463792151E-3</c:v>
                </c:pt>
                <c:pt idx="11">
                  <c:v>-2.6001401463792151E-3</c:v>
                </c:pt>
                <c:pt idx="12">
                  <c:v>-2.6001401463792151E-3</c:v>
                </c:pt>
                <c:pt idx="13">
                  <c:v>-2.6001401463792151E-3</c:v>
                </c:pt>
                <c:pt idx="14">
                  <c:v>-2.6001401463792151E-3</c:v>
                </c:pt>
                <c:pt idx="15">
                  <c:v>-2.6001401463792151E-3</c:v>
                </c:pt>
              </c:numCache>
            </c:numRef>
          </c:val>
          <c:smooth val="0"/>
          <c:extLst xmlns:c16r2="http://schemas.microsoft.com/office/drawing/2015/06/chart">
            <c:ext xmlns:c16="http://schemas.microsoft.com/office/drawing/2014/chart" uri="{C3380CC4-5D6E-409C-BE32-E72D297353CC}">
              <c16:uniqueId val="{00000003-035E-44F9-8B5B-B02FB85790B7}"/>
            </c:ext>
          </c:extLst>
        </c:ser>
        <c:ser>
          <c:idx val="4"/>
          <c:order val="4"/>
          <c:tx>
            <c:strRef>
              <c:f>'TRC Sensitivity'!$M$7</c:f>
              <c:strCache>
                <c:ptCount val="1"/>
                <c:pt idx="0">
                  <c:v>EUL</c:v>
                </c:pt>
              </c:strCache>
            </c:strRef>
          </c:tx>
          <c:spPr>
            <a:ln w="28575" cap="rnd">
              <a:solidFill>
                <a:srgbClr val="7030A0"/>
              </a:solidFill>
              <a:round/>
            </a:ln>
            <a:effectLst/>
          </c:spPr>
          <c:marker>
            <c:symbol val="circle"/>
            <c:size val="5"/>
            <c:spPr>
              <a:solidFill>
                <a:srgbClr val="7030A0"/>
              </a:solidFill>
              <a:ln w="9525">
                <a:solidFill>
                  <a:srgbClr val="7030A0"/>
                </a:solidFill>
              </a:ln>
              <a:effectLst/>
            </c:spPr>
          </c:marker>
          <c:cat>
            <c:numRef>
              <c:f>'TRC Sensitivity'!$N$2:$AC$2</c:f>
              <c:numCache>
                <c:formatCode>0%</c:formatCode>
                <c:ptCount val="16"/>
                <c:pt idx="0">
                  <c:v>0.5</c:v>
                </c:pt>
                <c:pt idx="1">
                  <c:v>0.6</c:v>
                </c:pt>
                <c:pt idx="2">
                  <c:v>0.7</c:v>
                </c:pt>
                <c:pt idx="3">
                  <c:v>0.8</c:v>
                </c:pt>
                <c:pt idx="4">
                  <c:v>0.9</c:v>
                </c:pt>
                <c:pt idx="5">
                  <c:v>1</c:v>
                </c:pt>
                <c:pt idx="6">
                  <c:v>1.1000000000000001</c:v>
                </c:pt>
                <c:pt idx="7">
                  <c:v>1.2</c:v>
                </c:pt>
                <c:pt idx="8">
                  <c:v>1.3</c:v>
                </c:pt>
                <c:pt idx="9">
                  <c:v>1.4</c:v>
                </c:pt>
                <c:pt idx="10">
                  <c:v>1.5</c:v>
                </c:pt>
                <c:pt idx="11">
                  <c:v>1.6</c:v>
                </c:pt>
                <c:pt idx="12">
                  <c:v>1.7</c:v>
                </c:pt>
                <c:pt idx="13">
                  <c:v>1.8</c:v>
                </c:pt>
                <c:pt idx="14">
                  <c:v>1.9</c:v>
                </c:pt>
                <c:pt idx="15">
                  <c:v>2</c:v>
                </c:pt>
              </c:numCache>
            </c:numRef>
          </c:cat>
          <c:val>
            <c:numRef>
              <c:f>'TRC Sensitivity'!$N$7:$AC$7</c:f>
              <c:numCache>
                <c:formatCode>0%</c:formatCode>
                <c:ptCount val="16"/>
                <c:pt idx="0">
                  <c:v>-0.37393163650359063</c:v>
                </c:pt>
                <c:pt idx="1">
                  <c:v>-0.28296431752754125</c:v>
                </c:pt>
                <c:pt idx="2">
                  <c:v>-0.19977613298613972</c:v>
                </c:pt>
                <c:pt idx="3">
                  <c:v>-0.12452159024175924</c:v>
                </c:pt>
                <c:pt idx="4">
                  <c:v>-5.6191681493766854E-2</c:v>
                </c:pt>
                <c:pt idx="5">
                  <c:v>0</c:v>
                </c:pt>
                <c:pt idx="6">
                  <c:v>6.3614363783720318E-2</c:v>
                </c:pt>
                <c:pt idx="7">
                  <c:v>0.11641287309155679</c:v>
                </c:pt>
                <c:pt idx="8">
                  <c:v>0.16494390629882272</c:v>
                </c:pt>
                <c:pt idx="9">
                  <c:v>0.20966745023764943</c:v>
                </c:pt>
                <c:pt idx="10">
                  <c:v>0.25113172109379001</c:v>
                </c:pt>
                <c:pt idx="11">
                  <c:v>0.28966403787937978</c:v>
                </c:pt>
                <c:pt idx="12">
                  <c:v>0.32552826940569668</c:v>
                </c:pt>
                <c:pt idx="13">
                  <c:v>0.35885294941939505</c:v>
                </c:pt>
                <c:pt idx="14">
                  <c:v>0.38985281445692022</c:v>
                </c:pt>
                <c:pt idx="15">
                  <c:v>0.41873289138231207</c:v>
                </c:pt>
              </c:numCache>
            </c:numRef>
          </c:val>
          <c:smooth val="0"/>
          <c:extLst xmlns:c16r2="http://schemas.microsoft.com/office/drawing/2015/06/chart">
            <c:ext xmlns:c16="http://schemas.microsoft.com/office/drawing/2014/chart" uri="{C3380CC4-5D6E-409C-BE32-E72D297353CC}">
              <c16:uniqueId val="{00000004-035E-44F9-8B5B-B02FB85790B7}"/>
            </c:ext>
          </c:extLst>
        </c:ser>
        <c:ser>
          <c:idx val="5"/>
          <c:order val="5"/>
          <c:tx>
            <c:strRef>
              <c:f>'TRC Sensitivity'!$M$8</c:f>
              <c:strCache>
                <c:ptCount val="1"/>
                <c:pt idx="0">
                  <c:v>Program Cost</c:v>
                </c:pt>
              </c:strCache>
            </c:strRef>
          </c:tx>
          <c:spPr>
            <a:ln w="28575" cap="rnd">
              <a:solidFill>
                <a:srgbClr val="FF0000"/>
              </a:solidFill>
              <a:round/>
            </a:ln>
            <a:effectLst/>
          </c:spPr>
          <c:marker>
            <c:symbol val="circle"/>
            <c:size val="5"/>
            <c:spPr>
              <a:solidFill>
                <a:srgbClr val="FF0000"/>
              </a:solidFill>
              <a:ln w="9525">
                <a:solidFill>
                  <a:srgbClr val="FF0000"/>
                </a:solidFill>
              </a:ln>
              <a:effectLst/>
            </c:spPr>
          </c:marker>
          <c:cat>
            <c:numRef>
              <c:f>'TRC Sensitivity'!$N$2:$AC$2</c:f>
              <c:numCache>
                <c:formatCode>0%</c:formatCode>
                <c:ptCount val="16"/>
                <c:pt idx="0">
                  <c:v>0.5</c:v>
                </c:pt>
                <c:pt idx="1">
                  <c:v>0.6</c:v>
                </c:pt>
                <c:pt idx="2">
                  <c:v>0.7</c:v>
                </c:pt>
                <c:pt idx="3">
                  <c:v>0.8</c:v>
                </c:pt>
                <c:pt idx="4">
                  <c:v>0.9</c:v>
                </c:pt>
                <c:pt idx="5">
                  <c:v>1</c:v>
                </c:pt>
                <c:pt idx="6">
                  <c:v>1.1000000000000001</c:v>
                </c:pt>
                <c:pt idx="7">
                  <c:v>1.2</c:v>
                </c:pt>
                <c:pt idx="8">
                  <c:v>1.3</c:v>
                </c:pt>
                <c:pt idx="9">
                  <c:v>1.4</c:v>
                </c:pt>
                <c:pt idx="10">
                  <c:v>1.5</c:v>
                </c:pt>
                <c:pt idx="11">
                  <c:v>1.6</c:v>
                </c:pt>
                <c:pt idx="12">
                  <c:v>1.7</c:v>
                </c:pt>
                <c:pt idx="13">
                  <c:v>1.8</c:v>
                </c:pt>
                <c:pt idx="14">
                  <c:v>1.9</c:v>
                </c:pt>
                <c:pt idx="15">
                  <c:v>2</c:v>
                </c:pt>
              </c:numCache>
            </c:numRef>
          </c:cat>
          <c:val>
            <c:numRef>
              <c:f>'TRC Sensitivity'!$N$8:$AC$8</c:f>
              <c:numCache>
                <c:formatCode>0%</c:formatCode>
                <c:ptCount val="16"/>
                <c:pt idx="0">
                  <c:v>0.16778359166397938</c:v>
                </c:pt>
                <c:pt idx="1">
                  <c:v>0.12920369075384563</c:v>
                </c:pt>
                <c:pt idx="2">
                  <c:v>9.3091385661054904E-2</c:v>
                </c:pt>
                <c:pt idx="3">
                  <c:v>5.9217269323525112E-2</c:v>
                </c:pt>
                <c:pt idx="4">
                  <c:v>2.7379516575854579E-2</c:v>
                </c:pt>
                <c:pt idx="5">
                  <c:v>-2.6001401463792151E-3</c:v>
                </c:pt>
                <c:pt idx="6">
                  <c:v>-3.0879750489141822E-2</c:v>
                </c:pt>
                <c:pt idx="7">
                  <c:v>-5.7599933380392043E-2</c:v>
                </c:pt>
                <c:pt idx="8">
                  <c:v>-8.2886215517041228E-2</c:v>
                </c:pt>
                <c:pt idx="9">
                  <c:v>-0.106851003214679</c:v>
                </c:pt>
                <c:pt idx="10">
                  <c:v>-0.12959525297559149</c:v>
                </c:pt>
                <c:pt idx="11">
                  <c:v>-0.15120989314687672</c:v>
                </c:pt>
                <c:pt idx="12">
                  <c:v>-0.17177703888824203</c:v>
                </c:pt>
                <c:pt idx="13">
                  <c:v>-0.19137103467845828</c:v>
                </c:pt>
                <c:pt idx="14">
                  <c:v>-0.21005935226089267</c:v>
                </c:pt>
                <c:pt idx="15">
                  <c:v>-0.22790336688658019</c:v>
                </c:pt>
              </c:numCache>
            </c:numRef>
          </c:val>
          <c:smooth val="0"/>
          <c:extLst xmlns:c16r2="http://schemas.microsoft.com/office/drawing/2015/06/chart">
            <c:ext xmlns:c16="http://schemas.microsoft.com/office/drawing/2014/chart" uri="{C3380CC4-5D6E-409C-BE32-E72D297353CC}">
              <c16:uniqueId val="{00000005-035E-44F9-8B5B-B02FB85790B7}"/>
            </c:ext>
          </c:extLst>
        </c:ser>
        <c:dLbls>
          <c:showLegendKey val="0"/>
          <c:showVal val="0"/>
          <c:showCatName val="0"/>
          <c:showSerName val="0"/>
          <c:showPercent val="0"/>
          <c:showBubbleSize val="0"/>
        </c:dLbls>
        <c:marker val="1"/>
        <c:smooth val="0"/>
        <c:axId val="436052304"/>
        <c:axId val="436574880"/>
      </c:lineChart>
      <c:catAx>
        <c:axId val="436052304"/>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a:t>Change in Variable</a:t>
                </a:r>
              </a:p>
            </c:rich>
          </c:tx>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436574880"/>
        <c:crosses val="autoZero"/>
        <c:auto val="1"/>
        <c:lblAlgn val="ctr"/>
        <c:lblOffset val="100"/>
        <c:noMultiLvlLbl val="0"/>
      </c:catAx>
      <c:valAx>
        <c:axId val="436574880"/>
        <c:scaling>
          <c:orientation val="minMax"/>
          <c:min val="-0.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a:t>Percent</a:t>
                </a:r>
                <a:r>
                  <a:rPr lang="en-US" sz="1400" baseline="0"/>
                  <a:t> Change in TRC</a:t>
                </a:r>
                <a:endParaRPr lang="en-US" sz="1400"/>
              </a:p>
            </c:rich>
          </c:tx>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436052304"/>
        <c:crosses val="autoZero"/>
        <c:crossBetween val="between"/>
        <c:majorUnit val="0.1"/>
      </c:valAx>
      <c:spPr>
        <a:noFill/>
        <a:ln>
          <a:noFill/>
        </a:ln>
        <a:effectLst/>
      </c:spPr>
    </c:plotArea>
    <c:legend>
      <c:legendPos val="b"/>
      <c:layout>
        <c:manualLayout>
          <c:xMode val="edge"/>
          <c:yMode val="edge"/>
          <c:x val="9.8992942997947184E-2"/>
          <c:y val="0.94314726952095851"/>
          <c:w val="0.86722251131322248"/>
          <c:h val="5.6852730479041484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6350">
      <a:solidFill>
        <a:schemeClr val="tx1"/>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7072"/>
          </a:xfrm>
          <a:prstGeom prst="rect">
            <a:avLst/>
          </a:prstGeom>
        </p:spPr>
        <p:txBody>
          <a:bodyPr vert="horz" lIns="93324" tIns="46662" rIns="93324" bIns="46662" rtlCol="0"/>
          <a:lstStyle>
            <a:lvl1pPr algn="r">
              <a:defRPr sz="1200"/>
            </a:lvl1pPr>
          </a:lstStyle>
          <a:p>
            <a:fld id="{F79563A7-D1F4-4D94-B0AE-EB120EB0E3FB}" type="datetimeFigureOut">
              <a:rPr lang="en-US" smtClean="0"/>
              <a:t>1/8/2019</a:t>
            </a:fld>
            <a:endParaRPr lang="en-US"/>
          </a:p>
        </p:txBody>
      </p:sp>
      <p:sp>
        <p:nvSpPr>
          <p:cNvPr id="4" name="Footer Placeholder 3"/>
          <p:cNvSpPr>
            <a:spLocks noGrp="1"/>
          </p:cNvSpPr>
          <p:nvPr>
            <p:ph type="ftr" sz="quarter" idx="2"/>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30"/>
            <a:ext cx="3043343" cy="467071"/>
          </a:xfrm>
          <a:prstGeom prst="rect">
            <a:avLst/>
          </a:prstGeom>
        </p:spPr>
        <p:txBody>
          <a:bodyPr vert="horz" lIns="93324" tIns="46662" rIns="93324" bIns="46662" rtlCol="0" anchor="b"/>
          <a:lstStyle>
            <a:lvl1pPr algn="r">
              <a:defRPr sz="1200"/>
            </a:lvl1pPr>
          </a:lstStyle>
          <a:p>
            <a:fld id="{9D847815-96B4-4447-9EEF-9ED0637B2C01}" type="slidenum">
              <a:rPr lang="en-US" smtClean="0"/>
              <a:t>‹#›</a:t>
            </a:fld>
            <a:endParaRPr lang="en-US"/>
          </a:p>
        </p:txBody>
      </p:sp>
    </p:spTree>
    <p:extLst>
      <p:ext uri="{BB962C8B-B14F-4D97-AF65-F5344CB8AC3E}">
        <p14:creationId xmlns:p14="http://schemas.microsoft.com/office/powerpoint/2010/main" val="29816548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C8999AF0-388E-44A3-B57F-2864A25255A8}" type="datetimeFigureOut">
              <a:rPr lang="en-US" smtClean="0"/>
              <a:t>1/8/2019</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7A30A1FC-9B2D-4A9B-96D8-02F1BE353042}" type="slidenum">
              <a:rPr lang="en-US" smtClean="0"/>
              <a:t>‹#›</a:t>
            </a:fld>
            <a:endParaRPr lang="en-US"/>
          </a:p>
        </p:txBody>
      </p:sp>
    </p:spTree>
    <p:extLst>
      <p:ext uri="{BB962C8B-B14F-4D97-AF65-F5344CB8AC3E}">
        <p14:creationId xmlns:p14="http://schemas.microsoft.com/office/powerpoint/2010/main" val="21231377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30A1FC-9B2D-4A9B-96D8-02F1BE353042}" type="slidenum">
              <a:rPr lang="en-US" smtClean="0"/>
              <a:t>2</a:t>
            </a:fld>
            <a:endParaRPr lang="en-US"/>
          </a:p>
        </p:txBody>
      </p:sp>
    </p:spTree>
    <p:extLst>
      <p:ext uri="{BB962C8B-B14F-4D97-AF65-F5344CB8AC3E}">
        <p14:creationId xmlns:p14="http://schemas.microsoft.com/office/powerpoint/2010/main" val="25130813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 Points: Once logged into CEDARS, you will have access to the CET. Click on User Guide. The user Guide explains the data parameters and how to prepare your files for submission. The Specification contains the cost effective inputs (CEI) value lists, i.e., valid values for specific fields in the measure input file. For example under building type, you find the description that meets your program, say commercial, and use the corresponding “code” as the value for that field (i.e. building type) in the measure input file. It must match exactly. You can also download this data and save to your desktop but for now we are going to use the data directly in CEDARS. </a:t>
            </a:r>
          </a:p>
          <a:p>
            <a:r>
              <a:rPr lang="en-US" dirty="0"/>
              <a:t>  </a:t>
            </a:r>
          </a:p>
        </p:txBody>
      </p:sp>
    </p:spTree>
    <p:extLst>
      <p:ext uri="{BB962C8B-B14F-4D97-AF65-F5344CB8AC3E}">
        <p14:creationId xmlns:p14="http://schemas.microsoft.com/office/powerpoint/2010/main" val="788930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096333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input files, </a:t>
            </a:r>
            <a:r>
              <a:rPr lang="en-US" dirty="0" err="1"/>
              <a:t>ProgramCost</a:t>
            </a:r>
            <a:r>
              <a:rPr lang="en-US" dirty="0"/>
              <a:t> and Measure. These files must be filled out completely. The measure file has a couple of fields that are optional, and do not impact the CE calculation. When uploaded the CET will reference the two files, so any overlapping fields need to align and match (like PA, PrgID, ClaimYearQuarter) Also the files need to be in | delimited. </a:t>
            </a:r>
          </a:p>
        </p:txBody>
      </p:sp>
    </p:spTree>
    <p:extLst>
      <p:ext uri="{BB962C8B-B14F-4D97-AF65-F5344CB8AC3E}">
        <p14:creationId xmlns:p14="http://schemas.microsoft.com/office/powerpoint/2010/main" val="34710730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0209088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Unlike the </a:t>
            </a:r>
            <a:r>
              <a:rPr lang="en-US" dirty="0" err="1"/>
              <a:t>ProgramCost</a:t>
            </a:r>
            <a:r>
              <a:rPr lang="en-US" dirty="0"/>
              <a:t> table, Measure can have blanks in certain fields</a:t>
            </a:r>
          </a:p>
        </p:txBody>
      </p:sp>
    </p:spTree>
    <p:extLst>
      <p:ext uri="{BB962C8B-B14F-4D97-AF65-F5344CB8AC3E}">
        <p14:creationId xmlns:p14="http://schemas.microsoft.com/office/powerpoint/2010/main" val="1991006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648053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1787483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669509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832597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937068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30A1FC-9B2D-4A9B-96D8-02F1BE353042}" type="slidenum">
              <a:rPr lang="en-US" smtClean="0"/>
              <a:t>3</a:t>
            </a:fld>
            <a:endParaRPr lang="en-US"/>
          </a:p>
        </p:txBody>
      </p:sp>
    </p:spTree>
    <p:extLst>
      <p:ext uri="{BB962C8B-B14F-4D97-AF65-F5344CB8AC3E}">
        <p14:creationId xmlns:p14="http://schemas.microsoft.com/office/powerpoint/2010/main" val="25202926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355843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use Q4 because it is the most conservative approach for forecasting.  Using earlier quarters does have a slight impact on TRC.</a:t>
            </a:r>
          </a:p>
          <a:p>
            <a:endParaRPr lang="en-US" dirty="0"/>
          </a:p>
          <a:p>
            <a:r>
              <a:rPr lang="en-US" dirty="0"/>
              <a:t>In the RFP, the amount of program costs should be justified.</a:t>
            </a:r>
          </a:p>
        </p:txBody>
      </p:sp>
    </p:spTree>
    <p:extLst>
      <p:ext uri="{BB962C8B-B14F-4D97-AF65-F5344CB8AC3E}">
        <p14:creationId xmlns:p14="http://schemas.microsoft.com/office/powerpoint/2010/main" val="25308805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Sometimes climate zone will be labeled</a:t>
            </a:r>
            <a:r>
              <a:rPr lang="en-US" baseline="0" dirty="0" smtClean="0"/>
              <a:t> CZ09, but should be entered as 9 for CET.  Climate zones are specific to IOUs.  </a:t>
            </a:r>
            <a:br>
              <a:rPr lang="en-US" baseline="0" dirty="0" smtClean="0"/>
            </a:br>
            <a:r>
              <a:rPr lang="en-US" baseline="0" dirty="0" smtClean="0"/>
              <a:t/>
            </a:r>
            <a:br>
              <a:rPr lang="en-US" baseline="0" dirty="0" smtClean="0"/>
            </a:br>
            <a:r>
              <a:rPr lang="en-US" baseline="0" dirty="0" smtClean="0"/>
              <a:t>Workpapers are IOU specific and RFP submittals should use the corresponding workpaper.  </a:t>
            </a:r>
            <a:endParaRPr lang="en-US" dirty="0"/>
          </a:p>
        </p:txBody>
      </p:sp>
    </p:spTree>
    <p:extLst>
      <p:ext uri="{BB962C8B-B14F-4D97-AF65-F5344CB8AC3E}">
        <p14:creationId xmlns:p14="http://schemas.microsoft.com/office/powerpoint/2010/main" val="19569611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Cannot use “,” in measure description.</a:t>
            </a:r>
            <a:r>
              <a:rPr lang="en-US" baseline="0" dirty="0" smtClean="0"/>
              <a:t>  </a:t>
            </a:r>
            <a:endParaRPr lang="en-US" dirty="0"/>
          </a:p>
        </p:txBody>
      </p:sp>
    </p:spTree>
    <p:extLst>
      <p:ext uri="{BB962C8B-B14F-4D97-AF65-F5344CB8AC3E}">
        <p14:creationId xmlns:p14="http://schemas.microsoft.com/office/powerpoint/2010/main" val="42858320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Blanks</a:t>
            </a:r>
            <a:r>
              <a:rPr lang="en-US" baseline="0" dirty="0" smtClean="0"/>
              <a:t> do not mean that data does not exist, but rather that the CET does not enforce the blank.</a:t>
            </a:r>
            <a:endParaRPr lang="en-US" dirty="0"/>
          </a:p>
        </p:txBody>
      </p:sp>
    </p:spTree>
    <p:extLst>
      <p:ext uri="{BB962C8B-B14F-4D97-AF65-F5344CB8AC3E}">
        <p14:creationId xmlns:p14="http://schemas.microsoft.com/office/powerpoint/2010/main" val="3806780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Highlighted inputs are incentives.  Should generally be lower than measure cost.</a:t>
            </a:r>
          </a:p>
        </p:txBody>
      </p:sp>
    </p:spTree>
    <p:extLst>
      <p:ext uri="{BB962C8B-B14F-4D97-AF65-F5344CB8AC3E}">
        <p14:creationId xmlns:p14="http://schemas.microsoft.com/office/powerpoint/2010/main" val="38828767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Deemed measures use a 1.0 for realization rate and installation rate from WP.  Custom measures use a 0.9 realization rate and a 1.0 installation rate.</a:t>
            </a:r>
          </a:p>
        </p:txBody>
      </p:sp>
    </p:spTree>
    <p:extLst>
      <p:ext uri="{BB962C8B-B14F-4D97-AF65-F5344CB8AC3E}">
        <p14:creationId xmlns:p14="http://schemas.microsoft.com/office/powerpoint/2010/main" val="29830362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Flags: 1 for yes, 0 for no</a:t>
            </a:r>
          </a:p>
        </p:txBody>
      </p:sp>
    </p:spTree>
    <p:extLst>
      <p:ext uri="{BB962C8B-B14F-4D97-AF65-F5344CB8AC3E}">
        <p14:creationId xmlns:p14="http://schemas.microsoft.com/office/powerpoint/2010/main" val="37651115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25051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422145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30A1FC-9B2D-4A9B-96D8-02F1BE353042}" type="slidenum">
              <a:rPr lang="en-US" smtClean="0"/>
              <a:t>4</a:t>
            </a:fld>
            <a:endParaRPr lang="en-US"/>
          </a:p>
        </p:txBody>
      </p:sp>
    </p:spTree>
    <p:extLst>
      <p:ext uri="{BB962C8B-B14F-4D97-AF65-F5344CB8AC3E}">
        <p14:creationId xmlns:p14="http://schemas.microsoft.com/office/powerpoint/2010/main" val="28179327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use Q4 because it is the most conservative approach for forecasting.  Using earlier quarters does have a slight impact on TRC.</a:t>
            </a:r>
          </a:p>
          <a:p>
            <a:endParaRPr lang="en-US" dirty="0"/>
          </a:p>
          <a:p>
            <a:r>
              <a:rPr lang="en-US" dirty="0"/>
              <a:t>In the RFP, the amount of program costs should be justified.</a:t>
            </a:r>
          </a:p>
        </p:txBody>
      </p:sp>
    </p:spTree>
    <p:extLst>
      <p:ext uri="{BB962C8B-B14F-4D97-AF65-F5344CB8AC3E}">
        <p14:creationId xmlns:p14="http://schemas.microsoft.com/office/powerpoint/2010/main" val="23183236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319022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Avoid splitting the kWh and kW into separate rows unless you are prepared to combine for cost effectiveness analysis.</a:t>
            </a:r>
          </a:p>
        </p:txBody>
      </p:sp>
    </p:spTree>
    <p:extLst>
      <p:ext uri="{BB962C8B-B14F-4D97-AF65-F5344CB8AC3E}">
        <p14:creationId xmlns:p14="http://schemas.microsoft.com/office/powerpoint/2010/main" val="16956092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8757622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Placeholder for running through the results. It is hard for me to put content here without an actual example. I will develop an example next week. </a:t>
            </a:r>
          </a:p>
        </p:txBody>
      </p:sp>
    </p:spTree>
    <p:extLst>
      <p:ext uri="{BB962C8B-B14F-4D97-AF65-F5344CB8AC3E}">
        <p14:creationId xmlns:p14="http://schemas.microsoft.com/office/powerpoint/2010/main" val="35845555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calculating program TRC, take care to not use </a:t>
            </a:r>
            <a:r>
              <a:rPr lang="en-US" dirty="0" err="1"/>
              <a:t>ElecBenGross</a:t>
            </a:r>
            <a:r>
              <a:rPr lang="en-US" dirty="0"/>
              <a:t> or </a:t>
            </a:r>
            <a:r>
              <a:rPr lang="en-US" dirty="0" err="1"/>
              <a:t>TRCCostNoAdmin</a:t>
            </a:r>
            <a:r>
              <a:rPr lang="en-US" dirty="0"/>
              <a:t> as those are different calculations.</a:t>
            </a:r>
          </a:p>
        </p:txBody>
      </p:sp>
    </p:spTree>
    <p:extLst>
      <p:ext uri="{BB962C8B-B14F-4D97-AF65-F5344CB8AC3E}">
        <p14:creationId xmlns:p14="http://schemas.microsoft.com/office/powerpoint/2010/main" val="236664477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calculating program TRC, take care to not use </a:t>
            </a:r>
            <a:r>
              <a:rPr lang="en-US" dirty="0" err="1"/>
              <a:t>ElecBenGross</a:t>
            </a:r>
            <a:r>
              <a:rPr lang="en-US" dirty="0"/>
              <a:t> or </a:t>
            </a:r>
            <a:r>
              <a:rPr lang="en-US" dirty="0" err="1"/>
              <a:t>TRCCostNoAdmin</a:t>
            </a:r>
            <a:r>
              <a:rPr lang="en-US" dirty="0"/>
              <a:t> as those are different calculations.</a:t>
            </a:r>
          </a:p>
        </p:txBody>
      </p:sp>
    </p:spTree>
    <p:extLst>
      <p:ext uri="{BB962C8B-B14F-4D97-AF65-F5344CB8AC3E}">
        <p14:creationId xmlns:p14="http://schemas.microsoft.com/office/powerpoint/2010/main" val="37029886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calculating program TRC, take care to not use </a:t>
            </a:r>
            <a:r>
              <a:rPr lang="en-US" dirty="0" err="1"/>
              <a:t>ElecBenGross</a:t>
            </a:r>
            <a:r>
              <a:rPr lang="en-US" dirty="0"/>
              <a:t> or </a:t>
            </a:r>
            <a:r>
              <a:rPr lang="en-US" dirty="0" err="1"/>
              <a:t>TRCCostNoAdmin</a:t>
            </a:r>
            <a:r>
              <a:rPr lang="en-US" dirty="0"/>
              <a:t> as those are different calculations.</a:t>
            </a:r>
          </a:p>
        </p:txBody>
      </p:sp>
    </p:spTree>
    <p:extLst>
      <p:ext uri="{BB962C8B-B14F-4D97-AF65-F5344CB8AC3E}">
        <p14:creationId xmlns:p14="http://schemas.microsoft.com/office/powerpoint/2010/main" val="22765184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Placeholder for list of common errors and solutions. </a:t>
            </a:r>
          </a:p>
          <a:p>
            <a:endParaRPr lang="en-US" dirty="0"/>
          </a:p>
        </p:txBody>
      </p:sp>
    </p:spTree>
    <p:extLst>
      <p:ext uri="{BB962C8B-B14F-4D97-AF65-F5344CB8AC3E}">
        <p14:creationId xmlns:p14="http://schemas.microsoft.com/office/powerpoint/2010/main" val="3806777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30A1FC-9B2D-4A9B-96D8-02F1BE353042}" type="slidenum">
              <a:rPr lang="en-US" smtClean="0"/>
              <a:t>5</a:t>
            </a:fld>
            <a:endParaRPr lang="en-US"/>
          </a:p>
        </p:txBody>
      </p:sp>
    </p:spTree>
    <p:extLst>
      <p:ext uri="{BB962C8B-B14F-4D97-AF65-F5344CB8AC3E}">
        <p14:creationId xmlns:p14="http://schemas.microsoft.com/office/powerpoint/2010/main" val="3088155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30A1FC-9B2D-4A9B-96D8-02F1BE353042}" type="slidenum">
              <a:rPr lang="en-US" smtClean="0"/>
              <a:t>6</a:t>
            </a:fld>
            <a:endParaRPr lang="en-US"/>
          </a:p>
        </p:txBody>
      </p:sp>
    </p:spTree>
    <p:extLst>
      <p:ext uri="{BB962C8B-B14F-4D97-AF65-F5344CB8AC3E}">
        <p14:creationId xmlns:p14="http://schemas.microsoft.com/office/powerpoint/2010/main" val="26148504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30A1FC-9B2D-4A9B-96D8-02F1BE353042}" type="slidenum">
              <a:rPr lang="en-US" smtClean="0"/>
              <a:t>7</a:t>
            </a:fld>
            <a:endParaRPr lang="en-US"/>
          </a:p>
        </p:txBody>
      </p:sp>
    </p:spTree>
    <p:extLst>
      <p:ext uri="{BB962C8B-B14F-4D97-AF65-F5344CB8AC3E}">
        <p14:creationId xmlns:p14="http://schemas.microsoft.com/office/powerpoint/2010/main" val="13854104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30A1FC-9B2D-4A9B-96D8-02F1BE353042}" type="slidenum">
              <a:rPr lang="en-US" smtClean="0"/>
              <a:t>8</a:t>
            </a:fld>
            <a:endParaRPr lang="en-US"/>
          </a:p>
        </p:txBody>
      </p:sp>
    </p:spTree>
    <p:extLst>
      <p:ext uri="{BB962C8B-B14F-4D97-AF65-F5344CB8AC3E}">
        <p14:creationId xmlns:p14="http://schemas.microsoft.com/office/powerpoint/2010/main" val="30315786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A30A1FC-9B2D-4A9B-96D8-02F1BE353042}" type="slidenum">
              <a:rPr lang="en-US" smtClean="0"/>
              <a:t>9</a:t>
            </a:fld>
            <a:endParaRPr lang="en-US"/>
          </a:p>
        </p:txBody>
      </p:sp>
    </p:spTree>
    <p:extLst>
      <p:ext uri="{BB962C8B-B14F-4D97-AF65-F5344CB8AC3E}">
        <p14:creationId xmlns:p14="http://schemas.microsoft.com/office/powerpoint/2010/main" val="16542276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Please register under the Community affiliation.  Must register in order to run CET calculations.  Do not register under a specific PA as that is used by the reporting teams for uploading of budget and data.  </a:t>
            </a:r>
          </a:p>
        </p:txBody>
      </p:sp>
    </p:spTree>
    <p:extLst>
      <p:ext uri="{BB962C8B-B14F-4D97-AF65-F5344CB8AC3E}">
        <p14:creationId xmlns:p14="http://schemas.microsoft.com/office/powerpoint/2010/main" val="273777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4077"/>
            <a:ext cx="10363200" cy="958438"/>
          </a:xfrm>
        </p:spPr>
        <p:txBody>
          <a:bodyPr anchor="b">
            <a:normAutofit/>
          </a:bodyPr>
          <a:lstStyle>
            <a:lvl1pPr algn="l">
              <a:defRPr sz="4000">
                <a:latin typeface="Segoe UI Light" panose="020B0502040204020203" pitchFamily="34" charset="0"/>
              </a:defRPr>
            </a:lvl1pPr>
          </a:lstStyle>
          <a:p>
            <a:r>
              <a:rPr lang="en-US"/>
              <a:t>Click to edit Master title style</a:t>
            </a:r>
          </a:p>
        </p:txBody>
      </p:sp>
      <p:sp>
        <p:nvSpPr>
          <p:cNvPr id="3" name="Subtitle 2"/>
          <p:cNvSpPr>
            <a:spLocks noGrp="1"/>
          </p:cNvSpPr>
          <p:nvPr>
            <p:ph type="subTitle" idx="1"/>
          </p:nvPr>
        </p:nvSpPr>
        <p:spPr>
          <a:xfrm>
            <a:off x="914400" y="2954590"/>
            <a:ext cx="10363200" cy="1655762"/>
          </a:xfrm>
        </p:spPr>
        <p:txBody>
          <a:bodyPr/>
          <a:lstStyle>
            <a:lvl1pPr marL="0" indent="0" algn="l">
              <a:buNone/>
              <a:defRPr sz="2400">
                <a:latin typeface="Segoe UI" panose="020B0502040204020203" pitchFamily="34" charset="0"/>
                <a:ea typeface="Segoe UI" panose="020B0502040204020203" pitchFamily="34" charset="0"/>
                <a:cs typeface="Segoe UI"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400744"/>
            <a:ext cx="2743200" cy="365125"/>
          </a:xfrm>
        </p:spPr>
        <p:txBody>
          <a:bodyPr/>
          <a:lstStyle/>
          <a:p>
            <a:r>
              <a:rPr lang="en-US">
                <a:solidFill>
                  <a:prstClr val="black">
                    <a:tint val="75000"/>
                  </a:prstClr>
                </a:solidFill>
              </a:rPr>
              <a:t>INTERNAL USE ONLY</a:t>
            </a:r>
          </a:p>
        </p:txBody>
      </p:sp>
      <p:sp>
        <p:nvSpPr>
          <p:cNvPr id="6" name="Slide Number Placeholder 5"/>
          <p:cNvSpPr>
            <a:spLocks noGrp="1"/>
          </p:cNvSpPr>
          <p:nvPr>
            <p:ph type="sldNum" sz="quarter" idx="12"/>
          </p:nvPr>
        </p:nvSpPr>
        <p:spPr>
          <a:xfrm>
            <a:off x="4724400" y="6400744"/>
            <a:ext cx="2743200" cy="365125"/>
          </a:xfrm>
        </p:spPr>
        <p:txBody>
          <a:bodyPr/>
          <a:lstStyle>
            <a:lvl1pPr algn="ctr">
              <a:defRPr/>
            </a:lvl1pPr>
          </a:lstStyle>
          <a:p>
            <a:fld id="{33A416C9-3E56-4356-B5A5-07CC0717963B}" type="slidenum">
              <a:rPr lang="en-US" smtClean="0">
                <a:solidFill>
                  <a:prstClr val="black">
                    <a:tint val="75000"/>
                  </a:prstClr>
                </a:solidFill>
              </a:rPr>
              <a:pPr/>
              <a:t>‹#›</a:t>
            </a:fld>
            <a:endParaRPr lang="en-US">
              <a:solidFill>
                <a:prstClr val="black">
                  <a:tint val="75000"/>
                </a:prstClr>
              </a:solidFill>
            </a:endParaRPr>
          </a:p>
        </p:txBody>
      </p:sp>
      <p:sp>
        <p:nvSpPr>
          <p:cNvPr id="7" name="Rectangle 6"/>
          <p:cNvSpPr/>
          <p:nvPr/>
        </p:nvSpPr>
        <p:spPr>
          <a:xfrm>
            <a:off x="0" y="3"/>
            <a:ext cx="12192000" cy="24857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12" name="Straight Connector 11"/>
          <p:cNvCxnSpPr/>
          <p:nvPr/>
        </p:nvCxnSpPr>
        <p:spPr>
          <a:xfrm>
            <a:off x="914400" y="2862515"/>
            <a:ext cx="10363200" cy="0"/>
          </a:xfrm>
          <a:prstGeom prst="line">
            <a:avLst/>
          </a:prstGeom>
          <a:ln w="158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80116" y="741040"/>
            <a:ext cx="2211723" cy="868153"/>
          </a:xfrm>
          <a:prstGeom prst="rect">
            <a:avLst/>
          </a:prstGeom>
        </p:spPr>
      </p:pic>
    </p:spTree>
    <p:extLst>
      <p:ext uri="{BB962C8B-B14F-4D97-AF65-F5344CB8AC3E}">
        <p14:creationId xmlns:p14="http://schemas.microsoft.com/office/powerpoint/2010/main" val="763550659"/>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solidFill>
            <a:schemeClr val="bg1"/>
          </a:solidFill>
        </p:spPr>
        <p:txBody>
          <a:bodyPr/>
          <a:lstStyle>
            <a:lvl1pPr>
              <a:defRPr>
                <a:solidFill>
                  <a:schemeClr val="tx2"/>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solidFill>
                  <a:prstClr val="black">
                    <a:tint val="75000"/>
                  </a:prstClr>
                </a:solidFill>
              </a:rPr>
              <a:t>INTERNAL USE ONLY</a:t>
            </a:r>
          </a:p>
        </p:txBody>
      </p:sp>
      <p:sp>
        <p:nvSpPr>
          <p:cNvPr id="6" name="Slide Number Placeholder 5"/>
          <p:cNvSpPr>
            <a:spLocks noGrp="1"/>
          </p:cNvSpPr>
          <p:nvPr>
            <p:ph type="sldNum" sz="quarter" idx="12"/>
          </p:nvPr>
        </p:nvSpPr>
        <p:spPr/>
        <p:txBody>
          <a:bodyPr/>
          <a:lstStyle/>
          <a:p>
            <a:fld id="{33A416C9-3E56-4356-B5A5-07CC0717963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35012011"/>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154097"/>
            <a:ext cx="5181600" cy="5022866"/>
          </a:xfrm>
        </p:spPr>
        <p:txBody>
          <a:bodyPr/>
          <a:lstStyle>
            <a:lvl1pPr>
              <a:defRPr>
                <a:solidFill>
                  <a:schemeClr val="tx2"/>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154097"/>
            <a:ext cx="5181600" cy="5022866"/>
          </a:xfrm>
        </p:spPr>
        <p:txBody>
          <a:bodyPr/>
          <a:lstStyle>
            <a:lvl1pPr>
              <a:defRPr>
                <a:solidFill>
                  <a:schemeClr val="tx2"/>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solidFill>
                  <a:prstClr val="black">
                    <a:tint val="75000"/>
                  </a:prstClr>
                </a:solidFill>
              </a:rPr>
              <a:t>INTERNAL USE ONLY</a:t>
            </a:r>
          </a:p>
        </p:txBody>
      </p:sp>
      <p:sp>
        <p:nvSpPr>
          <p:cNvPr id="7" name="Slide Number Placeholder 6"/>
          <p:cNvSpPr>
            <a:spLocks noGrp="1"/>
          </p:cNvSpPr>
          <p:nvPr>
            <p:ph type="sldNum" sz="quarter" idx="12"/>
          </p:nvPr>
        </p:nvSpPr>
        <p:spPr/>
        <p:txBody>
          <a:bodyPr/>
          <a:lstStyle/>
          <a:p>
            <a:fld id="{33A416C9-3E56-4356-B5A5-07CC0717963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27567646"/>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solidFill>
                  <a:prstClr val="black">
                    <a:tint val="75000"/>
                  </a:prstClr>
                </a:solidFill>
              </a:rPr>
              <a:t>INTERNAL USE ONLY</a:t>
            </a:r>
          </a:p>
        </p:txBody>
      </p:sp>
      <p:sp>
        <p:nvSpPr>
          <p:cNvPr id="5" name="Slide Number Placeholder 4"/>
          <p:cNvSpPr>
            <a:spLocks noGrp="1"/>
          </p:cNvSpPr>
          <p:nvPr>
            <p:ph type="sldNum" sz="quarter" idx="12"/>
          </p:nvPr>
        </p:nvSpPr>
        <p:spPr/>
        <p:txBody>
          <a:bodyPr/>
          <a:lstStyle/>
          <a:p>
            <a:fld id="{33A416C9-3E56-4356-B5A5-07CC0717963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63718633"/>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solidFill>
                  <a:prstClr val="black">
                    <a:tint val="75000"/>
                  </a:prstClr>
                </a:solidFill>
              </a:rPr>
              <a:t>INTERNAL USE ONLY</a:t>
            </a:r>
          </a:p>
        </p:txBody>
      </p:sp>
      <p:sp>
        <p:nvSpPr>
          <p:cNvPr id="4" name="Slide Number Placeholder 3"/>
          <p:cNvSpPr>
            <a:spLocks noGrp="1"/>
          </p:cNvSpPr>
          <p:nvPr>
            <p:ph type="sldNum" sz="quarter" idx="12"/>
          </p:nvPr>
        </p:nvSpPr>
        <p:spPr/>
        <p:txBody>
          <a:bodyPr/>
          <a:lstStyle/>
          <a:p>
            <a:fld id="{33A416C9-3E56-4356-B5A5-07CC0717963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86357221"/>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0851" y="292103"/>
            <a:ext cx="10972800" cy="411163"/>
          </a:xfrm>
        </p:spPr>
        <p:txBody>
          <a:bodyPr/>
          <a:lstStyle/>
          <a:p>
            <a:r>
              <a:rPr lang="en-US"/>
              <a:t>Click to edit Master title style</a:t>
            </a:r>
          </a:p>
        </p:txBody>
      </p:sp>
      <p:sp>
        <p:nvSpPr>
          <p:cNvPr id="3" name="Content Placeholder 2"/>
          <p:cNvSpPr>
            <a:spLocks noGrp="1"/>
          </p:cNvSpPr>
          <p:nvPr>
            <p:ph sz="quarter" idx="1"/>
          </p:nvPr>
        </p:nvSpPr>
        <p:spPr>
          <a:xfrm>
            <a:off x="609600" y="1371600"/>
            <a:ext cx="5384800" cy="2209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371600"/>
            <a:ext cx="5384800" cy="2209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09600" y="3733800"/>
            <a:ext cx="5384800" cy="2209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6197600" y="3733800"/>
            <a:ext cx="5384800" cy="2209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1"/>
          <p:cNvSpPr>
            <a:spLocks noGrp="1" noChangeArrowheads="1"/>
          </p:cNvSpPr>
          <p:nvPr>
            <p:ph type="sldNum" sz="quarter" idx="10"/>
          </p:nvPr>
        </p:nvSpPr>
        <p:spPr>
          <a:xfrm>
            <a:off x="5268384" y="6518278"/>
            <a:ext cx="1625600" cy="339725"/>
          </a:xfrm>
          <a:prstGeom prst="rect">
            <a:avLst/>
          </a:prstGeom>
          <a:ln/>
        </p:spPr>
        <p:txBody>
          <a:bodyPr/>
          <a:lstStyle>
            <a:lvl1pPr>
              <a:defRPr/>
            </a:lvl1pPr>
          </a:lstStyle>
          <a:p>
            <a:pPr fontAlgn="base">
              <a:spcBef>
                <a:spcPct val="0"/>
              </a:spcBef>
              <a:spcAft>
                <a:spcPct val="0"/>
              </a:spcAft>
              <a:defRPr/>
            </a:pPr>
            <a:fld id="{A25CC01A-9897-4614-BEB6-B00EEC29A227}" type="slidenum">
              <a:rPr lang="en-US" sz="1000">
                <a:solidFill>
                  <a:prstClr val="black"/>
                </a:solidFill>
              </a:rPr>
              <a:pPr fontAlgn="base">
                <a:spcBef>
                  <a:spcPct val="0"/>
                </a:spcBef>
                <a:spcAft>
                  <a:spcPct val="0"/>
                </a:spcAft>
                <a:defRPr/>
              </a:pPr>
              <a:t>‹#›</a:t>
            </a:fld>
            <a:endParaRPr lang="en-US" sz="1000">
              <a:solidFill>
                <a:prstClr val="black"/>
              </a:solidFill>
            </a:endParaRPr>
          </a:p>
        </p:txBody>
      </p:sp>
    </p:spTree>
    <p:extLst>
      <p:ext uri="{BB962C8B-B14F-4D97-AF65-F5344CB8AC3E}">
        <p14:creationId xmlns:p14="http://schemas.microsoft.com/office/powerpoint/2010/main" val="513332658"/>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0852" y="292100"/>
            <a:ext cx="11131549" cy="5651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51"/>
          <p:cNvSpPr>
            <a:spLocks noGrp="1" noChangeArrowheads="1"/>
          </p:cNvSpPr>
          <p:nvPr>
            <p:ph type="sldNum" sz="quarter" idx="10"/>
          </p:nvPr>
        </p:nvSpPr>
        <p:spPr>
          <a:xfrm>
            <a:off x="5268384" y="6518278"/>
            <a:ext cx="1625600" cy="339725"/>
          </a:xfrm>
          <a:prstGeom prst="rect">
            <a:avLst/>
          </a:prstGeom>
          <a:ln/>
        </p:spPr>
        <p:txBody>
          <a:bodyPr/>
          <a:lstStyle>
            <a:lvl1pPr>
              <a:defRPr/>
            </a:lvl1pPr>
          </a:lstStyle>
          <a:p>
            <a:pPr fontAlgn="base">
              <a:spcBef>
                <a:spcPct val="0"/>
              </a:spcBef>
              <a:spcAft>
                <a:spcPct val="0"/>
              </a:spcAft>
              <a:defRPr/>
            </a:pPr>
            <a:fld id="{6613A095-613F-4E3F-BFA7-0A80FD355C62}" type="slidenum">
              <a:rPr lang="en-US" sz="1000">
                <a:solidFill>
                  <a:prstClr val="black"/>
                </a:solidFill>
              </a:rPr>
              <a:pPr fontAlgn="base">
                <a:spcBef>
                  <a:spcPct val="0"/>
                </a:spcBef>
                <a:spcAft>
                  <a:spcPct val="0"/>
                </a:spcAft>
                <a:defRPr/>
              </a:pPr>
              <a:t>‹#›</a:t>
            </a:fld>
            <a:endParaRPr lang="en-US" sz="1000">
              <a:solidFill>
                <a:prstClr val="black"/>
              </a:solidFill>
            </a:endParaRPr>
          </a:p>
        </p:txBody>
      </p:sp>
    </p:spTree>
    <p:extLst>
      <p:ext uri="{BB962C8B-B14F-4D97-AF65-F5344CB8AC3E}">
        <p14:creationId xmlns:p14="http://schemas.microsoft.com/office/powerpoint/2010/main" val="696468887"/>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611418"/>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189610"/>
            <a:ext cx="10515600" cy="507802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74110"/>
            <a:ext cx="2743200" cy="365125"/>
          </a:xfrm>
          <a:prstGeom prst="rect">
            <a:avLst/>
          </a:prstGeom>
        </p:spPr>
        <p:txBody>
          <a:bodyPr vert="horz" lIns="91440" tIns="45720" rIns="91440" bIns="45720" rtlCol="0" anchor="ctr"/>
          <a:lstStyle>
            <a:lvl1pPr algn="l">
              <a:defRPr sz="1000">
                <a:solidFill>
                  <a:schemeClr val="tx1">
                    <a:tint val="75000"/>
                  </a:schemeClr>
                </a:solidFill>
                <a:latin typeface="Segoe UI" panose="020B0502040204020203" pitchFamily="34" charset="0"/>
                <a:ea typeface="Segoe UI" panose="020B0502040204020203" pitchFamily="34" charset="0"/>
                <a:cs typeface="Segoe UI" panose="020B0502040204020203" pitchFamily="34" charset="0"/>
              </a:defRPr>
            </a:lvl1pPr>
          </a:lstStyle>
          <a:p>
            <a:r>
              <a:rPr lang="en-US">
                <a:solidFill>
                  <a:prstClr val="black">
                    <a:tint val="75000"/>
                  </a:prstClr>
                </a:solidFill>
              </a:rPr>
              <a:t>INTERNAL USE ONLY</a:t>
            </a:r>
          </a:p>
        </p:txBody>
      </p:sp>
      <p:sp>
        <p:nvSpPr>
          <p:cNvPr id="6" name="Slide Number Placeholder 5"/>
          <p:cNvSpPr>
            <a:spLocks noGrp="1"/>
          </p:cNvSpPr>
          <p:nvPr>
            <p:ph type="sldNum" sz="quarter" idx="4"/>
          </p:nvPr>
        </p:nvSpPr>
        <p:spPr>
          <a:xfrm>
            <a:off x="4724400" y="6374110"/>
            <a:ext cx="2743200" cy="365125"/>
          </a:xfrm>
          <a:prstGeom prst="rect">
            <a:avLst/>
          </a:prstGeom>
        </p:spPr>
        <p:txBody>
          <a:bodyPr vert="horz" lIns="91440" tIns="45720" rIns="91440" bIns="45720" rtlCol="0" anchor="ctr"/>
          <a:lstStyle>
            <a:lvl1pPr algn="ctr">
              <a:defRPr sz="1200">
                <a:solidFill>
                  <a:schemeClr val="tx1">
                    <a:tint val="75000"/>
                  </a:schemeClr>
                </a:solidFill>
                <a:latin typeface="Segoe UI" panose="020B0502040204020203" pitchFamily="34" charset="0"/>
                <a:ea typeface="Segoe UI" panose="020B0502040204020203" pitchFamily="34" charset="0"/>
                <a:cs typeface="Segoe UI" panose="020B0502040204020203" pitchFamily="34" charset="0"/>
              </a:defRPr>
            </a:lvl1pPr>
          </a:lstStyle>
          <a:p>
            <a:fld id="{33A416C9-3E56-4356-B5A5-07CC0717963B}" type="slidenum">
              <a:rPr lang="en-US" smtClean="0">
                <a:solidFill>
                  <a:prstClr val="black">
                    <a:tint val="75000"/>
                  </a:prstClr>
                </a:solidFill>
              </a:rPr>
              <a:pPr/>
              <a:t>‹#›</a:t>
            </a:fld>
            <a:endParaRPr lang="en-US">
              <a:solidFill>
                <a:prstClr val="black">
                  <a:tint val="75000"/>
                </a:prstClr>
              </a:solidFill>
            </a:endParaRPr>
          </a:p>
        </p:txBody>
      </p:sp>
      <p:sp>
        <p:nvSpPr>
          <p:cNvPr id="7" name="Rectangle 6"/>
          <p:cNvSpPr/>
          <p:nvPr/>
        </p:nvSpPr>
        <p:spPr>
          <a:xfrm>
            <a:off x="0" y="3"/>
            <a:ext cx="12192000" cy="24857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11" name="Straight Connector 10"/>
          <p:cNvCxnSpPr/>
          <p:nvPr/>
        </p:nvCxnSpPr>
        <p:spPr>
          <a:xfrm>
            <a:off x="838200" y="6356351"/>
            <a:ext cx="105156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800869" y="6419830"/>
            <a:ext cx="1105861" cy="434076"/>
          </a:xfrm>
          <a:prstGeom prst="rect">
            <a:avLst/>
          </a:prstGeom>
        </p:spPr>
      </p:pic>
    </p:spTree>
    <p:extLst>
      <p:ext uri="{BB962C8B-B14F-4D97-AF65-F5344CB8AC3E}">
        <p14:creationId xmlns:p14="http://schemas.microsoft.com/office/powerpoint/2010/main" val="264306120"/>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Lst>
  <p:transition spd="med">
    <p:fade/>
  </p:transition>
  <p:hf hdr="0"/>
  <p:txStyles>
    <p:titleStyle>
      <a:lvl1pPr algn="l" defTabSz="914400" rtl="0" eaLnBrk="1" latinLnBrk="0" hangingPunct="1">
        <a:lnSpc>
          <a:spcPct val="90000"/>
        </a:lnSpc>
        <a:spcBef>
          <a:spcPct val="0"/>
        </a:spcBef>
        <a:buNone/>
        <a:defRPr sz="3200" kern="1200">
          <a:solidFill>
            <a:schemeClr val="tx1"/>
          </a:solidFill>
          <a:latin typeface="Segoe UI Light" panose="020B050204020402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75000"/>
            </a:schemeClr>
          </a:solidFill>
          <a:latin typeface="Segoe UI" panose="020B0502040204020203" pitchFamily="34" charset="0"/>
          <a:ea typeface="Segoe UI" panose="020B0502040204020203" pitchFamily="34" charset="0"/>
          <a:cs typeface="Segoe UI" panose="020B0502040204020203" pitchFamily="34" charset="0"/>
        </a:defRPr>
      </a:lvl1pPr>
      <a:lvl2pPr marL="685800" indent="-228600" algn="l" defTabSz="914400" rtl="0" eaLnBrk="1" latinLnBrk="0" hangingPunct="1">
        <a:lnSpc>
          <a:spcPct val="90000"/>
        </a:lnSpc>
        <a:spcBef>
          <a:spcPts val="500"/>
        </a:spcBef>
        <a:buFont typeface="Segoe UI" panose="020B0502040204020203" pitchFamily="34" charset="0"/>
        <a:buChar char="–"/>
        <a:defRPr sz="20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hyperlink" Target="https://cedars.sound-data.co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2.png"/><Relationship Id="rId4" Type="http://schemas.openxmlformats.org/officeDocument/2006/relationships/hyperlink" Target="https://cedars.sound-data.com/accounts/login/"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5.xml"/><Relationship Id="rId5" Type="http://schemas.openxmlformats.org/officeDocument/2006/relationships/image" Target="../media/image16.png"/><Relationship Id="rId4" Type="http://schemas.openxmlformats.org/officeDocument/2006/relationships/image" Target="../media/image15.png"/></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hyperlink" Target="http://www.cpuc.ca.gov/General.aspx?id=6442456320" TargetMode="External"/><Relationship Id="rId2" Type="http://schemas.openxmlformats.org/officeDocument/2006/relationships/notesSlide" Target="../notesSlides/notesSlide33.xml"/><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4.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hyperlink" Target="http://www.cpuc.ca.gov/uploadedFiles/CPUC_Public_Website/Content/Utilities_and_Industries/Energy_-_Electricity_and_Natural_Gas/EEPolicyManualV5forPDF.pdf" TargetMode="External"/><Relationship Id="rId2" Type="http://schemas.openxmlformats.org/officeDocument/2006/relationships/notesSlide" Target="../notesSlides/notesSlide38.xml"/><Relationship Id="rId1" Type="http://schemas.openxmlformats.org/officeDocument/2006/relationships/slideLayout" Target="../slideLayouts/slideLayout5.xml"/><Relationship Id="rId6" Type="http://schemas.openxmlformats.org/officeDocument/2006/relationships/image" Target="../media/image3.png"/><Relationship Id="rId5" Type="http://schemas.openxmlformats.org/officeDocument/2006/relationships/hyperlink" Target="http://www.cpuc.ca.gov/egyefficiency/" TargetMode="External"/><Relationship Id="rId4" Type="http://schemas.openxmlformats.org/officeDocument/2006/relationships/hyperlink" Target="http://www.cpuc.ca.gov/uploadedFiles/CPUC_Public_Website/Content/Utilities_and_Industries/Energy_-_Electricity_and_Natural_Gas/CPUC_STANDARD_PRACTICE_MANUAL.pdf"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8.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3.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hyperlink" Target="https://cedars.sound-data.com/" TargetMode="External"/><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3.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9017380" y="6371674"/>
            <a:ext cx="3174620" cy="486325"/>
          </a:xfrm>
          <a:prstGeom prst="rect">
            <a:avLst/>
          </a:prstGeom>
        </p:spPr>
      </p:pic>
      <p:sp>
        <p:nvSpPr>
          <p:cNvPr id="2" name="Title 1"/>
          <p:cNvSpPr>
            <a:spLocks noGrp="1"/>
          </p:cNvSpPr>
          <p:nvPr>
            <p:ph type="ctrTitle"/>
          </p:nvPr>
        </p:nvSpPr>
        <p:spPr>
          <a:xfrm>
            <a:off x="914400" y="1904077"/>
            <a:ext cx="10363200" cy="958438"/>
          </a:xfrm>
        </p:spPr>
        <p:txBody>
          <a:bodyPr>
            <a:noAutofit/>
          </a:bodyPr>
          <a:lstStyle/>
          <a:p>
            <a:r>
              <a:rPr lang="en-US" sz="3200" dirty="0"/>
              <a:t>Overview: Energy Efficiency Cost Effectiveness</a:t>
            </a:r>
          </a:p>
        </p:txBody>
      </p:sp>
      <p:sp>
        <p:nvSpPr>
          <p:cNvPr id="3" name="Subtitle 2"/>
          <p:cNvSpPr>
            <a:spLocks noGrp="1"/>
          </p:cNvSpPr>
          <p:nvPr>
            <p:ph type="subTitle" idx="1"/>
          </p:nvPr>
        </p:nvSpPr>
        <p:spPr/>
        <p:txBody>
          <a:bodyPr>
            <a:normAutofit/>
          </a:bodyPr>
          <a:lstStyle/>
          <a:p>
            <a:endParaRPr lang="en-US" dirty="0"/>
          </a:p>
          <a:p>
            <a:endParaRPr lang="en-US" dirty="0"/>
          </a:p>
          <a:p>
            <a:endParaRPr lang="en-US" dirty="0"/>
          </a:p>
        </p:txBody>
      </p:sp>
      <p:pic>
        <p:nvPicPr>
          <p:cNvPr id="1026" name="Picture 2" descr="Image result for pacific gas and electric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1929" y="655928"/>
            <a:ext cx="3259451" cy="99956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socal gas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39081" y="655928"/>
            <a:ext cx="1878299" cy="1202112"/>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mage result for SDG&amp;E gas 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65081" y="515471"/>
            <a:ext cx="2081605" cy="1734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5646695"/>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9017380" y="6371674"/>
            <a:ext cx="3174620" cy="486325"/>
          </a:xfrm>
          <a:prstGeom prst="rect">
            <a:avLst/>
          </a:prstGeom>
        </p:spPr>
      </p:pic>
      <p:sp>
        <p:nvSpPr>
          <p:cNvPr id="2" name="Title 1"/>
          <p:cNvSpPr>
            <a:spLocks noGrp="1"/>
          </p:cNvSpPr>
          <p:nvPr>
            <p:ph type="ctrTitle"/>
          </p:nvPr>
        </p:nvSpPr>
        <p:spPr>
          <a:xfrm>
            <a:off x="914400" y="1904077"/>
            <a:ext cx="10363200" cy="958438"/>
          </a:xfrm>
        </p:spPr>
        <p:txBody>
          <a:bodyPr>
            <a:noAutofit/>
          </a:bodyPr>
          <a:lstStyle/>
          <a:p>
            <a:r>
              <a:rPr lang="en-US" sz="3200" dirty="0">
                <a:cs typeface="Arial" panose="020B0604020202020204" pitchFamily="34" charset="0"/>
              </a:rPr>
              <a:t>Cost Effectiveness Tool (CET) Overview and Demo</a:t>
            </a:r>
            <a:endParaRPr lang="en-US" sz="3200" dirty="0"/>
          </a:p>
        </p:txBody>
      </p:sp>
      <p:sp>
        <p:nvSpPr>
          <p:cNvPr id="3" name="Subtitle 2"/>
          <p:cNvSpPr>
            <a:spLocks noGrp="1"/>
          </p:cNvSpPr>
          <p:nvPr>
            <p:ph type="subTitle" idx="1"/>
          </p:nvPr>
        </p:nvSpPr>
        <p:spPr/>
        <p:txBody>
          <a:bodyPr>
            <a:normAutofit/>
          </a:bodyPr>
          <a:lstStyle/>
          <a:p>
            <a:endParaRPr lang="en-US" dirty="0"/>
          </a:p>
          <a:p>
            <a:endParaRPr lang="en-US" dirty="0"/>
          </a:p>
          <a:p>
            <a:endParaRPr lang="en-US" dirty="0"/>
          </a:p>
        </p:txBody>
      </p:sp>
      <p:pic>
        <p:nvPicPr>
          <p:cNvPr id="1026" name="Picture 2" descr="Image result for pacific gas and electric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1929" y="655928"/>
            <a:ext cx="3259451" cy="99956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socal gas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39081" y="655928"/>
            <a:ext cx="1878299" cy="1202112"/>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mage result for SDG&amp;E gas 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65081" y="515471"/>
            <a:ext cx="2081605" cy="1734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8486773"/>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B79B79B-D05D-4C45-86FA-D399680CE97C}"/>
              </a:ext>
            </a:extLst>
          </p:cNvPr>
          <p:cNvSpPr>
            <a:spLocks noGrp="1"/>
          </p:cNvSpPr>
          <p:nvPr>
            <p:ph type="title"/>
          </p:nvPr>
        </p:nvSpPr>
        <p:spPr>
          <a:xfrm>
            <a:off x="154355" y="277855"/>
            <a:ext cx="8217302" cy="881740"/>
          </a:xfrm>
        </p:spPr>
        <p:txBody>
          <a:bodyPr>
            <a:normAutofit/>
          </a:bodyPr>
          <a:lstStyle/>
          <a:p>
            <a:r>
              <a:rPr lang="en-US" dirty="0">
                <a:cs typeface="Arial" panose="020B0604020202020204" pitchFamily="34" charset="0"/>
              </a:rPr>
              <a:t>How to Access the CET</a:t>
            </a:r>
          </a:p>
        </p:txBody>
      </p:sp>
      <p:sp>
        <p:nvSpPr>
          <p:cNvPr id="3" name="Content Placeholder 2">
            <a:extLst>
              <a:ext uri="{FF2B5EF4-FFF2-40B4-BE49-F238E27FC236}">
                <a16:creationId xmlns="" xmlns:a16="http://schemas.microsoft.com/office/drawing/2014/main" id="{FF59E710-6C37-46BD-B0A5-A0C01ED0FCCB}"/>
              </a:ext>
            </a:extLst>
          </p:cNvPr>
          <p:cNvSpPr>
            <a:spLocks noGrp="1"/>
          </p:cNvSpPr>
          <p:nvPr>
            <p:ph idx="1"/>
          </p:nvPr>
        </p:nvSpPr>
        <p:spPr>
          <a:xfrm>
            <a:off x="414867" y="1189610"/>
            <a:ext cx="10938933" cy="5078027"/>
          </a:xfrm>
        </p:spPr>
        <p:txBody>
          <a:bodyPr/>
          <a:lstStyle/>
          <a:p>
            <a:r>
              <a:rPr lang="en-US" sz="2800" dirty="0">
                <a:solidFill>
                  <a:srgbClr val="0070C0"/>
                </a:solidFill>
                <a:latin typeface="+mn-lt"/>
                <a:cs typeface="Arial" panose="020B0604020202020204" pitchFamily="34" charset="0"/>
              </a:rPr>
              <a:t>Step 1: Register for an account on CEDARS: </a:t>
            </a:r>
            <a:r>
              <a:rPr lang="en-US" sz="2800" dirty="0">
                <a:solidFill>
                  <a:srgbClr val="0070C0"/>
                </a:solidFill>
                <a:latin typeface="+mn-lt"/>
                <a:cs typeface="Arial" panose="020B0604020202020204" pitchFamily="34" charset="0"/>
                <a:hlinkClick r:id="rId3"/>
              </a:rPr>
              <a:t>https://cedars.sound-data.com/</a:t>
            </a:r>
            <a:endParaRPr lang="en-US" sz="2800" dirty="0">
              <a:solidFill>
                <a:srgbClr val="0070C0"/>
              </a:solidFill>
              <a:latin typeface="+mn-lt"/>
              <a:cs typeface="Arial" panose="020B0604020202020204" pitchFamily="34" charset="0"/>
            </a:endParaRPr>
          </a:p>
          <a:p>
            <a:pPr lvl="1"/>
            <a:r>
              <a:rPr lang="en-US" sz="2800" dirty="0">
                <a:latin typeface="+mn-lt"/>
                <a:cs typeface="Arial" panose="020B0604020202020204" pitchFamily="34" charset="0"/>
              </a:rPr>
              <a:t>Under Affiliation, select “Community”</a:t>
            </a:r>
          </a:p>
          <a:p>
            <a:pPr lvl="1"/>
            <a:r>
              <a:rPr lang="en-US" sz="2800" dirty="0">
                <a:latin typeface="+mn-lt"/>
                <a:cs typeface="Arial" panose="020B0604020202020204" pitchFamily="34" charset="0"/>
              </a:rPr>
              <a:t>CEDARS will send you an email to verify your information; click on the link</a:t>
            </a:r>
          </a:p>
          <a:p>
            <a:r>
              <a:rPr lang="en-US" sz="2800" dirty="0">
                <a:solidFill>
                  <a:srgbClr val="0070C0"/>
                </a:solidFill>
                <a:latin typeface="+mn-lt"/>
                <a:cs typeface="Arial" panose="020B0604020202020204" pitchFamily="34" charset="0"/>
              </a:rPr>
              <a:t>Step 2: Once registered, login here: </a:t>
            </a:r>
            <a:r>
              <a:rPr lang="en-US" sz="2800" dirty="0">
                <a:solidFill>
                  <a:srgbClr val="0070C0"/>
                </a:solidFill>
                <a:latin typeface="+mn-lt"/>
                <a:cs typeface="Arial" panose="020B0604020202020204" pitchFamily="34" charset="0"/>
                <a:hlinkClick r:id="rId4"/>
              </a:rPr>
              <a:t>https://cedars.sound-data.com/accounts/login/</a:t>
            </a:r>
            <a:endParaRPr lang="en-US" sz="2800" dirty="0">
              <a:solidFill>
                <a:srgbClr val="0070C0"/>
              </a:solidFill>
              <a:latin typeface="+mn-lt"/>
              <a:cs typeface="Arial" panose="020B0604020202020204" pitchFamily="34" charset="0"/>
            </a:endParaRPr>
          </a:p>
          <a:p>
            <a:r>
              <a:rPr lang="en-US" sz="2800" dirty="0">
                <a:solidFill>
                  <a:srgbClr val="0070C0"/>
                </a:solidFill>
                <a:latin typeface="+mn-lt"/>
                <a:cs typeface="Arial" panose="020B0604020202020204" pitchFamily="34" charset="0"/>
              </a:rPr>
              <a:t>Step 3: Click on the Cost Effectiveness Tool (CET) tab</a:t>
            </a:r>
          </a:p>
          <a:p>
            <a:endParaRPr lang="en-US" dirty="0">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 xmlns:a16="http://schemas.microsoft.com/office/drawing/2014/main" id="{49CD7C27-B0B2-40D3-B25C-B629B6427A75}"/>
              </a:ext>
            </a:extLst>
          </p:cNvPr>
          <p:cNvSpPr>
            <a:spLocks noGrp="1"/>
          </p:cNvSpPr>
          <p:nvPr>
            <p:ph type="sldNum" sz="quarter" idx="12"/>
          </p:nvPr>
        </p:nvSpPr>
        <p:spPr/>
        <p:txBody>
          <a:bodyPr/>
          <a:lstStyle/>
          <a:p>
            <a:fld id="{7E0D9DA9-5B82-4194-9CC5-617E737A7C31}" type="slidenum">
              <a:rPr lang="en-US" smtClean="0"/>
              <a:t>11</a:t>
            </a:fld>
            <a:endParaRPr lang="en-US"/>
          </a:p>
        </p:txBody>
      </p:sp>
      <p:pic>
        <p:nvPicPr>
          <p:cNvPr id="6" name="Picture 5">
            <a:extLst>
              <a:ext uri="{FF2B5EF4-FFF2-40B4-BE49-F238E27FC236}">
                <a16:creationId xmlns="" xmlns:a16="http://schemas.microsoft.com/office/drawing/2014/main" id="{6B8DA47E-A883-4BB5-9634-69E7523CF043}"/>
              </a:ext>
            </a:extLst>
          </p:cNvPr>
          <p:cNvPicPr>
            <a:picLocks noChangeAspect="1"/>
          </p:cNvPicPr>
          <p:nvPr/>
        </p:nvPicPr>
        <p:blipFill rotWithShape="1">
          <a:blip r:embed="rId5"/>
          <a:srcRect t="14924" r="29002" b="61043"/>
          <a:stretch/>
        </p:blipFill>
        <p:spPr>
          <a:xfrm>
            <a:off x="2493934" y="4816468"/>
            <a:ext cx="6955970" cy="1254248"/>
          </a:xfrm>
          <a:prstGeom prst="rect">
            <a:avLst/>
          </a:prstGeom>
        </p:spPr>
      </p:pic>
      <p:pic>
        <p:nvPicPr>
          <p:cNvPr id="7" name="Picture 6"/>
          <p:cNvPicPr>
            <a:picLocks noChangeAspect="1"/>
          </p:cNvPicPr>
          <p:nvPr/>
        </p:nvPicPr>
        <p:blipFill>
          <a:blip r:embed="rId6"/>
          <a:stretch>
            <a:fillRect/>
          </a:stretch>
        </p:blipFill>
        <p:spPr>
          <a:xfrm>
            <a:off x="9017380" y="6380639"/>
            <a:ext cx="3174620" cy="486325"/>
          </a:xfrm>
          <a:prstGeom prst="rect">
            <a:avLst/>
          </a:prstGeom>
        </p:spPr>
      </p:pic>
    </p:spTree>
    <p:extLst>
      <p:ext uri="{BB962C8B-B14F-4D97-AF65-F5344CB8AC3E}">
        <p14:creationId xmlns:p14="http://schemas.microsoft.com/office/powerpoint/2010/main" val="803657183"/>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B79B79B-D05D-4C45-86FA-D399680CE97C}"/>
              </a:ext>
            </a:extLst>
          </p:cNvPr>
          <p:cNvSpPr>
            <a:spLocks noGrp="1"/>
          </p:cNvSpPr>
          <p:nvPr>
            <p:ph type="title"/>
          </p:nvPr>
        </p:nvSpPr>
        <p:spPr>
          <a:xfrm>
            <a:off x="291687" y="234770"/>
            <a:ext cx="8217302" cy="881740"/>
          </a:xfrm>
        </p:spPr>
        <p:txBody>
          <a:bodyPr>
            <a:normAutofit/>
          </a:bodyPr>
          <a:lstStyle/>
          <a:p>
            <a:r>
              <a:rPr lang="en-US" dirty="0">
                <a:cs typeface="Arial" panose="020B0604020202020204" pitchFamily="34" charset="0"/>
              </a:rPr>
              <a:t>CET Guide and Specifications</a:t>
            </a:r>
          </a:p>
        </p:txBody>
      </p:sp>
      <p:sp>
        <p:nvSpPr>
          <p:cNvPr id="3" name="Content Placeholder 2">
            <a:extLst>
              <a:ext uri="{FF2B5EF4-FFF2-40B4-BE49-F238E27FC236}">
                <a16:creationId xmlns="" xmlns:a16="http://schemas.microsoft.com/office/drawing/2014/main" id="{FF59E710-6C37-46BD-B0A5-A0C01ED0FCCB}"/>
              </a:ext>
            </a:extLst>
          </p:cNvPr>
          <p:cNvSpPr>
            <a:spLocks noGrp="1"/>
          </p:cNvSpPr>
          <p:nvPr>
            <p:ph idx="1"/>
          </p:nvPr>
        </p:nvSpPr>
        <p:spPr>
          <a:xfrm>
            <a:off x="372534" y="1116510"/>
            <a:ext cx="10783146" cy="5131890"/>
          </a:xfrm>
        </p:spPr>
        <p:txBody>
          <a:bodyPr>
            <a:normAutofit/>
          </a:bodyPr>
          <a:lstStyle/>
          <a:p>
            <a:r>
              <a:rPr lang="en-US" sz="2800" dirty="0">
                <a:solidFill>
                  <a:srgbClr val="0070C0"/>
                </a:solidFill>
                <a:latin typeface="+mn-lt"/>
                <a:cs typeface="Arial" panose="020B0604020202020204" pitchFamily="34" charset="0"/>
              </a:rPr>
              <a:t>User Guide: contains basic details on the data rules, how to use the CET, and how to prepare your inputs for </a:t>
            </a:r>
            <a:r>
              <a:rPr lang="en-US" sz="2800" dirty="0" smtClean="0">
                <a:solidFill>
                  <a:srgbClr val="0070C0"/>
                </a:solidFill>
                <a:latin typeface="+mn-lt"/>
                <a:cs typeface="Arial" panose="020B0604020202020204" pitchFamily="34" charset="0"/>
              </a:rPr>
              <a:t>submission.</a:t>
            </a:r>
            <a:endParaRPr lang="en-US" sz="2800" dirty="0">
              <a:solidFill>
                <a:srgbClr val="0070C0"/>
              </a:solidFill>
              <a:latin typeface="+mn-lt"/>
              <a:cs typeface="Arial" panose="020B0604020202020204" pitchFamily="34" charset="0"/>
            </a:endParaRPr>
          </a:p>
          <a:p>
            <a:r>
              <a:rPr lang="en-US" sz="2800" dirty="0">
                <a:solidFill>
                  <a:srgbClr val="0070C0"/>
                </a:solidFill>
                <a:latin typeface="+mn-lt"/>
                <a:cs typeface="Arial" panose="020B0604020202020204" pitchFamily="34" charset="0"/>
              </a:rPr>
              <a:t>Specifications: contains all data rules and requirements for CET input data (i.e., acceptable values</a:t>
            </a:r>
            <a:r>
              <a:rPr lang="en-US" sz="2800" dirty="0" smtClean="0">
                <a:solidFill>
                  <a:srgbClr val="0070C0"/>
                </a:solidFill>
                <a:latin typeface="+mn-lt"/>
                <a:cs typeface="Arial" panose="020B0604020202020204" pitchFamily="34" charset="0"/>
              </a:rPr>
              <a:t>).</a:t>
            </a:r>
            <a:endParaRPr lang="en-US" sz="2800" dirty="0">
              <a:solidFill>
                <a:srgbClr val="0070C0"/>
              </a:solidFill>
              <a:latin typeface="+mn-lt"/>
              <a:cs typeface="Arial" panose="020B0604020202020204" pitchFamily="34" charset="0"/>
            </a:endParaRPr>
          </a:p>
          <a:p>
            <a:pPr lvl="2"/>
            <a:endParaRPr lang="en-US" sz="2800" dirty="0" smtClean="0">
              <a:latin typeface="+mn-lt"/>
              <a:cs typeface="Arial" panose="020B0604020202020204" pitchFamily="34" charset="0"/>
            </a:endParaRPr>
          </a:p>
          <a:p>
            <a:pPr lvl="2"/>
            <a:endParaRPr lang="en-US" sz="2800" dirty="0">
              <a:latin typeface="+mn-lt"/>
              <a:cs typeface="Arial" panose="020B0604020202020204" pitchFamily="34" charset="0"/>
            </a:endParaRPr>
          </a:p>
          <a:p>
            <a:pPr lvl="2"/>
            <a:r>
              <a:rPr lang="en-US" sz="2800" dirty="0" smtClean="0">
                <a:latin typeface="+mn-lt"/>
                <a:cs typeface="Arial" panose="020B0604020202020204" pitchFamily="34" charset="0"/>
              </a:rPr>
              <a:t>CEI </a:t>
            </a:r>
            <a:r>
              <a:rPr lang="en-US" sz="2800" dirty="0">
                <a:latin typeface="+mn-lt"/>
                <a:cs typeface="Arial" panose="020B0604020202020204" pitchFamily="34" charset="0"/>
              </a:rPr>
              <a:t>Value Lists provide allowable values for various fields</a:t>
            </a:r>
          </a:p>
          <a:p>
            <a:pPr lvl="2"/>
            <a:r>
              <a:rPr lang="en-US" sz="2800" dirty="0">
                <a:latin typeface="+mn-lt"/>
                <a:cs typeface="Arial" panose="020B0604020202020204" pitchFamily="34" charset="0"/>
              </a:rPr>
              <a:t>CEI Source of Truth files provides the data specification, </a:t>
            </a:r>
            <a:r>
              <a:rPr lang="en-US" sz="2800" dirty="0" smtClean="0">
                <a:latin typeface="+mn-lt"/>
                <a:cs typeface="Arial" panose="020B0604020202020204" pitchFamily="34" charset="0"/>
              </a:rPr>
              <a:t>validation, </a:t>
            </a:r>
            <a:r>
              <a:rPr lang="en-US" sz="2800" dirty="0">
                <a:latin typeface="+mn-lt"/>
                <a:cs typeface="Arial" panose="020B0604020202020204" pitchFamily="34" charset="0"/>
              </a:rPr>
              <a:t>and warning rules</a:t>
            </a:r>
          </a:p>
          <a:p>
            <a:r>
              <a:rPr lang="en-US" sz="2800" dirty="0">
                <a:solidFill>
                  <a:srgbClr val="0070C0"/>
                </a:solidFill>
                <a:latin typeface="+mn-lt"/>
                <a:cs typeface="Arial" panose="020B0604020202020204" pitchFamily="34" charset="0"/>
              </a:rPr>
              <a:t>We will reference the CEI value lists in CEDARS for the demo portion, so keep this window </a:t>
            </a:r>
            <a:r>
              <a:rPr lang="en-US" sz="2800" dirty="0" smtClean="0">
                <a:solidFill>
                  <a:srgbClr val="0070C0"/>
                </a:solidFill>
                <a:latin typeface="+mn-lt"/>
                <a:cs typeface="Arial" panose="020B0604020202020204" pitchFamily="34" charset="0"/>
              </a:rPr>
              <a:t>open.</a:t>
            </a:r>
            <a:endParaRPr lang="en-US" sz="2800" dirty="0">
              <a:solidFill>
                <a:srgbClr val="0070C0"/>
              </a:solidFill>
              <a:latin typeface="+mn-lt"/>
              <a:cs typeface="Arial" panose="020B0604020202020204" pitchFamily="34" charset="0"/>
            </a:endParaRPr>
          </a:p>
        </p:txBody>
      </p:sp>
      <p:sp>
        <p:nvSpPr>
          <p:cNvPr id="5" name="Slide Number Placeholder 4">
            <a:extLst>
              <a:ext uri="{FF2B5EF4-FFF2-40B4-BE49-F238E27FC236}">
                <a16:creationId xmlns="" xmlns:a16="http://schemas.microsoft.com/office/drawing/2014/main" id="{49CD7C27-B0B2-40D3-B25C-B629B6427A75}"/>
              </a:ext>
            </a:extLst>
          </p:cNvPr>
          <p:cNvSpPr>
            <a:spLocks noGrp="1"/>
          </p:cNvSpPr>
          <p:nvPr>
            <p:ph type="sldNum" sz="quarter" idx="12"/>
          </p:nvPr>
        </p:nvSpPr>
        <p:spPr/>
        <p:txBody>
          <a:bodyPr/>
          <a:lstStyle/>
          <a:p>
            <a:fld id="{7E0D9DA9-5B82-4194-9CC5-617E737A7C31}" type="slidenum">
              <a:rPr lang="en-US" smtClean="0"/>
              <a:t>12</a:t>
            </a:fld>
            <a:endParaRPr lang="en-US"/>
          </a:p>
        </p:txBody>
      </p:sp>
      <p:pic>
        <p:nvPicPr>
          <p:cNvPr id="6" name="Picture 5"/>
          <p:cNvPicPr>
            <a:picLocks noChangeAspect="1"/>
          </p:cNvPicPr>
          <p:nvPr/>
        </p:nvPicPr>
        <p:blipFill>
          <a:blip r:embed="rId3"/>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3798058015"/>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B79B79B-D05D-4C45-86FA-D399680CE97C}"/>
              </a:ext>
            </a:extLst>
          </p:cNvPr>
          <p:cNvSpPr>
            <a:spLocks noGrp="1"/>
          </p:cNvSpPr>
          <p:nvPr>
            <p:ph type="title"/>
          </p:nvPr>
        </p:nvSpPr>
        <p:spPr>
          <a:xfrm>
            <a:off x="291687" y="251700"/>
            <a:ext cx="8217302" cy="881740"/>
          </a:xfrm>
        </p:spPr>
        <p:txBody>
          <a:bodyPr>
            <a:normAutofit/>
          </a:bodyPr>
          <a:lstStyle/>
          <a:p>
            <a:r>
              <a:rPr lang="en-US" dirty="0">
                <a:cs typeface="Arial" panose="020B0604020202020204" pitchFamily="34" charset="0"/>
              </a:rPr>
              <a:t>Using .csv Files in Windows</a:t>
            </a:r>
          </a:p>
        </p:txBody>
      </p:sp>
      <p:sp>
        <p:nvSpPr>
          <p:cNvPr id="3" name="Content Placeholder 2">
            <a:extLst>
              <a:ext uri="{FF2B5EF4-FFF2-40B4-BE49-F238E27FC236}">
                <a16:creationId xmlns="" xmlns:a16="http://schemas.microsoft.com/office/drawing/2014/main" id="{FF59E710-6C37-46BD-B0A5-A0C01ED0FCCB}"/>
              </a:ext>
            </a:extLst>
          </p:cNvPr>
          <p:cNvSpPr>
            <a:spLocks noGrp="1"/>
          </p:cNvSpPr>
          <p:nvPr>
            <p:ph idx="1"/>
          </p:nvPr>
        </p:nvSpPr>
        <p:spPr>
          <a:xfrm>
            <a:off x="402022" y="973667"/>
            <a:ext cx="5770178" cy="5206415"/>
          </a:xfrm>
        </p:spPr>
        <p:txBody>
          <a:bodyPr>
            <a:noAutofit/>
          </a:bodyPr>
          <a:lstStyle/>
          <a:p>
            <a:r>
              <a:rPr lang="en-US" sz="2000" dirty="0">
                <a:solidFill>
                  <a:srgbClr val="0070C0"/>
                </a:solidFill>
                <a:latin typeface="+mn-lt"/>
                <a:cs typeface="Arial" panose="020B0604020202020204" pitchFamily="34" charset="0"/>
              </a:rPr>
              <a:t>Workaround for .csv files in Windows</a:t>
            </a:r>
          </a:p>
          <a:p>
            <a:r>
              <a:rPr lang="en-US" sz="2000" dirty="0">
                <a:solidFill>
                  <a:srgbClr val="0070C0"/>
                </a:solidFill>
                <a:latin typeface="+mn-lt"/>
                <a:cs typeface="Arial" panose="020B0604020202020204" pitchFamily="34" charset="0"/>
              </a:rPr>
              <a:t>In Windows, go to your control panel</a:t>
            </a:r>
          </a:p>
          <a:p>
            <a:r>
              <a:rPr lang="en-US" sz="2000" dirty="0">
                <a:solidFill>
                  <a:srgbClr val="0070C0"/>
                </a:solidFill>
                <a:latin typeface="+mn-lt"/>
                <a:cs typeface="Arial" panose="020B0604020202020204" pitchFamily="34" charset="0"/>
              </a:rPr>
              <a:t>Open “Region and Language”</a:t>
            </a:r>
          </a:p>
          <a:p>
            <a:pPr lvl="1"/>
            <a:r>
              <a:rPr lang="en-US" dirty="0">
                <a:latin typeface="+mn-lt"/>
                <a:cs typeface="Arial" panose="020B0604020202020204" pitchFamily="34" charset="0"/>
              </a:rPr>
              <a:t>Could also be under Date and Time</a:t>
            </a:r>
          </a:p>
          <a:p>
            <a:r>
              <a:rPr lang="en-US" sz="2000" dirty="0">
                <a:solidFill>
                  <a:srgbClr val="0070C0"/>
                </a:solidFill>
                <a:latin typeface="+mn-lt"/>
                <a:cs typeface="Arial" panose="020B0604020202020204" pitchFamily="34" charset="0"/>
              </a:rPr>
              <a:t>Open “Additional settings”</a:t>
            </a:r>
          </a:p>
          <a:p>
            <a:r>
              <a:rPr lang="en-US" sz="2000" dirty="0">
                <a:solidFill>
                  <a:srgbClr val="0070C0"/>
                </a:solidFill>
                <a:latin typeface="+mn-lt"/>
                <a:cs typeface="Arial" panose="020B0604020202020204" pitchFamily="34" charset="0"/>
              </a:rPr>
              <a:t>Set list separator to “|”</a:t>
            </a:r>
          </a:p>
          <a:p>
            <a:r>
              <a:rPr lang="en-US" sz="2000" dirty="0">
                <a:solidFill>
                  <a:srgbClr val="0070C0"/>
                </a:solidFill>
                <a:latin typeface="+mn-lt"/>
                <a:cs typeface="Arial" panose="020B0604020202020204" pitchFamily="34" charset="0"/>
              </a:rPr>
              <a:t>Click “OK”</a:t>
            </a:r>
          </a:p>
          <a:p>
            <a:r>
              <a:rPr lang="en-US" sz="2000" dirty="0">
                <a:solidFill>
                  <a:srgbClr val="0070C0"/>
                </a:solidFill>
                <a:latin typeface="+mn-lt"/>
                <a:cs typeface="Arial" panose="020B0604020202020204" pitchFamily="34" charset="0"/>
              </a:rPr>
              <a:t>.csv files (opened with excel) that are | delimited should now break into individual columns</a:t>
            </a:r>
          </a:p>
          <a:p>
            <a:endParaRPr lang="en-US" sz="2000" dirty="0">
              <a:latin typeface="+mn-lt"/>
              <a:cs typeface="Arial" panose="020B0604020202020204" pitchFamily="34" charset="0"/>
            </a:endParaRPr>
          </a:p>
          <a:p>
            <a:r>
              <a:rPr lang="en-US" sz="2000" dirty="0">
                <a:solidFill>
                  <a:srgbClr val="FF0000"/>
                </a:solidFill>
                <a:latin typeface="+mn-lt"/>
                <a:cs typeface="Arial" panose="020B0604020202020204" pitchFamily="34" charset="0"/>
              </a:rPr>
              <a:t>Do not use commas anywhere on the .csv file as the comma will create a delimiter in Access.</a:t>
            </a:r>
          </a:p>
          <a:p>
            <a:endParaRPr lang="en-US" sz="2000" dirty="0">
              <a:latin typeface="+mn-lt"/>
              <a:cs typeface="Arial" panose="020B0604020202020204" pitchFamily="34" charset="0"/>
            </a:endParaRPr>
          </a:p>
          <a:p>
            <a:endParaRPr lang="en-US" sz="2000" dirty="0">
              <a:latin typeface="+mn-lt"/>
              <a:cs typeface="Arial" panose="020B0604020202020204" pitchFamily="34" charset="0"/>
            </a:endParaRPr>
          </a:p>
        </p:txBody>
      </p:sp>
      <p:sp>
        <p:nvSpPr>
          <p:cNvPr id="5" name="Slide Number Placeholder 4">
            <a:extLst>
              <a:ext uri="{FF2B5EF4-FFF2-40B4-BE49-F238E27FC236}">
                <a16:creationId xmlns="" xmlns:a16="http://schemas.microsoft.com/office/drawing/2014/main" id="{49CD7C27-B0B2-40D3-B25C-B629B6427A75}"/>
              </a:ext>
            </a:extLst>
          </p:cNvPr>
          <p:cNvSpPr>
            <a:spLocks noGrp="1"/>
          </p:cNvSpPr>
          <p:nvPr>
            <p:ph type="sldNum" sz="quarter" idx="12"/>
          </p:nvPr>
        </p:nvSpPr>
        <p:spPr/>
        <p:txBody>
          <a:bodyPr/>
          <a:lstStyle/>
          <a:p>
            <a:fld id="{7E0D9DA9-5B82-4194-9CC5-617E737A7C31}" type="slidenum">
              <a:rPr lang="en-US" smtClean="0"/>
              <a:t>13</a:t>
            </a:fld>
            <a:endParaRPr lang="en-US"/>
          </a:p>
        </p:txBody>
      </p:sp>
      <p:pic>
        <p:nvPicPr>
          <p:cNvPr id="6" name="Picture 5"/>
          <p:cNvPicPr>
            <a:picLocks noChangeAspect="1"/>
          </p:cNvPicPr>
          <p:nvPr/>
        </p:nvPicPr>
        <p:blipFill>
          <a:blip r:embed="rId3"/>
          <a:stretch>
            <a:fillRect/>
          </a:stretch>
        </p:blipFill>
        <p:spPr>
          <a:xfrm>
            <a:off x="9017380" y="6371674"/>
            <a:ext cx="3174620" cy="486325"/>
          </a:xfrm>
          <a:prstGeom prst="rect">
            <a:avLst/>
          </a:prstGeom>
        </p:spPr>
      </p:pic>
      <p:pic>
        <p:nvPicPr>
          <p:cNvPr id="4" name="Picture 3"/>
          <p:cNvPicPr>
            <a:picLocks noChangeAspect="1"/>
          </p:cNvPicPr>
          <p:nvPr/>
        </p:nvPicPr>
        <p:blipFill>
          <a:blip r:embed="rId4"/>
          <a:stretch>
            <a:fillRect/>
          </a:stretch>
        </p:blipFill>
        <p:spPr>
          <a:xfrm>
            <a:off x="6255107" y="882433"/>
            <a:ext cx="2581192" cy="3237510"/>
          </a:xfrm>
          <a:prstGeom prst="rect">
            <a:avLst/>
          </a:prstGeom>
        </p:spPr>
      </p:pic>
      <p:pic>
        <p:nvPicPr>
          <p:cNvPr id="7" name="Picture 6"/>
          <p:cNvPicPr>
            <a:picLocks noChangeAspect="1"/>
          </p:cNvPicPr>
          <p:nvPr/>
        </p:nvPicPr>
        <p:blipFill>
          <a:blip r:embed="rId5"/>
          <a:stretch>
            <a:fillRect/>
          </a:stretch>
        </p:blipFill>
        <p:spPr>
          <a:xfrm>
            <a:off x="9615990" y="882433"/>
            <a:ext cx="2519630" cy="3429763"/>
          </a:xfrm>
          <a:prstGeom prst="rect">
            <a:avLst/>
          </a:prstGeom>
        </p:spPr>
      </p:pic>
      <p:sp>
        <p:nvSpPr>
          <p:cNvPr id="8" name="Right Arrow 7"/>
          <p:cNvSpPr/>
          <p:nvPr/>
        </p:nvSpPr>
        <p:spPr>
          <a:xfrm>
            <a:off x="9013310" y="2295953"/>
            <a:ext cx="425669" cy="410469"/>
          </a:xfrm>
          <a:prstGeom prst="right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3476457"/>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B79B79B-D05D-4C45-86FA-D399680CE97C}"/>
              </a:ext>
            </a:extLst>
          </p:cNvPr>
          <p:cNvSpPr>
            <a:spLocks noGrp="1"/>
          </p:cNvSpPr>
          <p:nvPr>
            <p:ph type="title"/>
          </p:nvPr>
        </p:nvSpPr>
        <p:spPr>
          <a:xfrm>
            <a:off x="126124" y="-94399"/>
            <a:ext cx="11029556" cy="1450757"/>
          </a:xfrm>
        </p:spPr>
        <p:txBody>
          <a:bodyPr>
            <a:normAutofit/>
          </a:bodyPr>
          <a:lstStyle/>
          <a:p>
            <a:r>
              <a:rPr lang="en-US" dirty="0">
                <a:cs typeface="Arial" panose="020B0604020202020204" pitchFamily="34" charset="0"/>
              </a:rPr>
              <a:t>CET Input Files</a:t>
            </a:r>
          </a:p>
        </p:txBody>
      </p:sp>
      <p:sp>
        <p:nvSpPr>
          <p:cNvPr id="3" name="Content Placeholder 2">
            <a:extLst>
              <a:ext uri="{FF2B5EF4-FFF2-40B4-BE49-F238E27FC236}">
                <a16:creationId xmlns="" xmlns:a16="http://schemas.microsoft.com/office/drawing/2014/main" id="{FF59E710-6C37-46BD-B0A5-A0C01ED0FCCB}"/>
              </a:ext>
            </a:extLst>
          </p:cNvPr>
          <p:cNvSpPr>
            <a:spLocks noGrp="1"/>
          </p:cNvSpPr>
          <p:nvPr>
            <p:ph idx="1"/>
          </p:nvPr>
        </p:nvSpPr>
        <p:spPr>
          <a:xfrm>
            <a:off x="321732" y="897467"/>
            <a:ext cx="11018929" cy="5474207"/>
          </a:xfrm>
        </p:spPr>
        <p:txBody>
          <a:bodyPr>
            <a:noAutofit/>
          </a:bodyPr>
          <a:lstStyle/>
          <a:p>
            <a:r>
              <a:rPr lang="en-US" dirty="0">
                <a:solidFill>
                  <a:srgbClr val="0070C0"/>
                </a:solidFill>
                <a:latin typeface="+mn-lt"/>
                <a:cs typeface="Arial" panose="020B0604020202020204" pitchFamily="34" charset="0"/>
              </a:rPr>
              <a:t>There are two CET Input CSV Files: </a:t>
            </a:r>
          </a:p>
          <a:p>
            <a:pPr lvl="1"/>
            <a:r>
              <a:rPr lang="en-US" sz="2400" b="1" dirty="0">
                <a:latin typeface="+mn-lt"/>
                <a:cs typeface="Arial" panose="020B0604020202020204" pitchFamily="34" charset="0"/>
              </a:rPr>
              <a:t>ProgramCost.csv</a:t>
            </a:r>
            <a:r>
              <a:rPr lang="en-US" sz="2400" dirty="0">
                <a:latin typeface="+mn-lt"/>
                <a:cs typeface="Arial" panose="020B0604020202020204" pitchFamily="34" charset="0"/>
              </a:rPr>
              <a:t>: includes program level non-incentive costs (i.e. admin, marketing, and direct implementation non-incentive)</a:t>
            </a:r>
          </a:p>
          <a:p>
            <a:pPr lvl="1"/>
            <a:r>
              <a:rPr lang="en-US" sz="2400" b="1" dirty="0">
                <a:latin typeface="+mn-lt"/>
                <a:cs typeface="Arial" panose="020B0604020202020204" pitchFamily="34" charset="0"/>
              </a:rPr>
              <a:t>Measure.csv: </a:t>
            </a:r>
            <a:r>
              <a:rPr lang="en-US" sz="2400" dirty="0">
                <a:latin typeface="+mn-lt"/>
                <a:cs typeface="Arial" panose="020B0604020202020204" pitchFamily="34" charset="0"/>
              </a:rPr>
              <a:t>includes measure level savings, cost data and specifications</a:t>
            </a:r>
          </a:p>
          <a:p>
            <a:r>
              <a:rPr lang="en-US" dirty="0" err="1">
                <a:solidFill>
                  <a:srgbClr val="0070C0"/>
                </a:solidFill>
                <a:latin typeface="+mn-lt"/>
                <a:cs typeface="Arial" panose="020B0604020202020204" pitchFamily="34" charset="0"/>
              </a:rPr>
              <a:t>ProgramCost</a:t>
            </a:r>
            <a:r>
              <a:rPr lang="en-US" dirty="0">
                <a:solidFill>
                  <a:srgbClr val="0070C0"/>
                </a:solidFill>
                <a:latin typeface="+mn-lt"/>
                <a:cs typeface="Arial" panose="020B0604020202020204" pitchFamily="34" charset="0"/>
              </a:rPr>
              <a:t> and Measure files have to be filled out completely </a:t>
            </a:r>
          </a:p>
          <a:p>
            <a:r>
              <a:rPr lang="en-US" dirty="0">
                <a:solidFill>
                  <a:srgbClr val="0070C0"/>
                </a:solidFill>
                <a:latin typeface="+mn-lt"/>
                <a:cs typeface="Arial" panose="020B0604020202020204" pitchFamily="34" charset="0"/>
              </a:rPr>
              <a:t>Files must be in pipe delimited</a:t>
            </a:r>
          </a:p>
          <a:p>
            <a:pPr lvl="1"/>
            <a:r>
              <a:rPr lang="en-US" sz="2400" dirty="0">
                <a:latin typeface="+mn-lt"/>
                <a:cs typeface="Arial" panose="020B0604020202020204" pitchFamily="34" charset="0"/>
              </a:rPr>
              <a:t>i.e. separated using |</a:t>
            </a:r>
          </a:p>
          <a:p>
            <a:r>
              <a:rPr lang="en-US" dirty="0">
                <a:solidFill>
                  <a:srgbClr val="0070C0"/>
                </a:solidFill>
                <a:latin typeface="+mn-lt"/>
                <a:cs typeface="Arial" panose="020B0604020202020204" pitchFamily="34" charset="0"/>
              </a:rPr>
              <a:t>Both files must be zipped together to run in CET</a:t>
            </a:r>
          </a:p>
          <a:p>
            <a:r>
              <a:rPr lang="en-US" dirty="0">
                <a:solidFill>
                  <a:srgbClr val="0070C0"/>
                </a:solidFill>
                <a:latin typeface="+mn-lt"/>
                <a:cs typeface="Arial" panose="020B0604020202020204" pitchFamily="34" charset="0"/>
              </a:rPr>
              <a:t>CET numerical values cannot exceed 8 decimal places</a:t>
            </a:r>
          </a:p>
          <a:p>
            <a:r>
              <a:rPr lang="en-US" b="1" dirty="0">
                <a:solidFill>
                  <a:srgbClr val="FF0000"/>
                </a:solidFill>
                <a:latin typeface="+mn-lt"/>
                <a:cs typeface="Arial" panose="020B0604020202020204" pitchFamily="34" charset="0"/>
              </a:rPr>
              <a:t>DO NOT: </a:t>
            </a:r>
          </a:p>
          <a:p>
            <a:pPr lvl="1"/>
            <a:r>
              <a:rPr lang="en-US" sz="2400" dirty="0">
                <a:solidFill>
                  <a:srgbClr val="FF0000"/>
                </a:solidFill>
                <a:latin typeface="+mn-lt"/>
                <a:cs typeface="Arial" panose="020B0604020202020204" pitchFamily="34" charset="0"/>
              </a:rPr>
              <a:t>Add </a:t>
            </a:r>
            <a:r>
              <a:rPr lang="en-US" sz="2400" dirty="0" smtClean="0">
                <a:solidFill>
                  <a:srgbClr val="FF0000"/>
                </a:solidFill>
                <a:latin typeface="+mn-lt"/>
                <a:cs typeface="Arial" panose="020B0604020202020204" pitchFamily="34" charset="0"/>
              </a:rPr>
              <a:t>or rename columns </a:t>
            </a:r>
            <a:r>
              <a:rPr lang="en-US" sz="2400" dirty="0">
                <a:solidFill>
                  <a:srgbClr val="FF0000"/>
                </a:solidFill>
                <a:latin typeface="+mn-lt"/>
                <a:cs typeface="Arial" panose="020B0604020202020204" pitchFamily="34" charset="0"/>
              </a:rPr>
              <a:t>to the inputs files</a:t>
            </a:r>
          </a:p>
          <a:p>
            <a:pPr lvl="1"/>
            <a:r>
              <a:rPr lang="en-US" sz="2400" dirty="0">
                <a:solidFill>
                  <a:srgbClr val="FF0000"/>
                </a:solidFill>
                <a:latin typeface="+mn-lt"/>
                <a:cs typeface="Arial" panose="020B0604020202020204" pitchFamily="34" charset="0"/>
              </a:rPr>
              <a:t>Change the name(s) of the input files</a:t>
            </a:r>
          </a:p>
          <a:p>
            <a:pPr lvl="1"/>
            <a:r>
              <a:rPr lang="en-US" sz="2400" dirty="0">
                <a:solidFill>
                  <a:srgbClr val="FF0000"/>
                </a:solidFill>
                <a:latin typeface="+mn-lt"/>
                <a:cs typeface="Arial" panose="020B0604020202020204" pitchFamily="34" charset="0"/>
              </a:rPr>
              <a:t>Change the file type; must remain as *.csv</a:t>
            </a:r>
          </a:p>
        </p:txBody>
      </p:sp>
      <p:sp>
        <p:nvSpPr>
          <p:cNvPr id="5" name="Slide Number Placeholder 4">
            <a:extLst>
              <a:ext uri="{FF2B5EF4-FFF2-40B4-BE49-F238E27FC236}">
                <a16:creationId xmlns="" xmlns:a16="http://schemas.microsoft.com/office/drawing/2014/main" id="{49CD7C27-B0B2-40D3-B25C-B629B6427A75}"/>
              </a:ext>
            </a:extLst>
          </p:cNvPr>
          <p:cNvSpPr>
            <a:spLocks noGrp="1"/>
          </p:cNvSpPr>
          <p:nvPr>
            <p:ph type="sldNum" sz="quarter" idx="12"/>
          </p:nvPr>
        </p:nvSpPr>
        <p:spPr/>
        <p:txBody>
          <a:bodyPr/>
          <a:lstStyle/>
          <a:p>
            <a:fld id="{7E0D9DA9-5B82-4194-9CC5-617E737A7C31}" type="slidenum">
              <a:rPr lang="en-US" smtClean="0"/>
              <a:t>14</a:t>
            </a:fld>
            <a:endParaRPr lang="en-US"/>
          </a:p>
        </p:txBody>
      </p:sp>
      <p:pic>
        <p:nvPicPr>
          <p:cNvPr id="6" name="Picture 5"/>
          <p:cNvPicPr>
            <a:picLocks noChangeAspect="1"/>
          </p:cNvPicPr>
          <p:nvPr/>
        </p:nvPicPr>
        <p:blipFill>
          <a:blip r:embed="rId3"/>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3820306789"/>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B79B79B-D05D-4C45-86FA-D399680CE97C}"/>
              </a:ext>
            </a:extLst>
          </p:cNvPr>
          <p:cNvSpPr>
            <a:spLocks noGrp="1"/>
          </p:cNvSpPr>
          <p:nvPr>
            <p:ph type="title"/>
          </p:nvPr>
        </p:nvSpPr>
        <p:spPr>
          <a:xfrm>
            <a:off x="94593" y="-153664"/>
            <a:ext cx="11061087" cy="1450757"/>
          </a:xfrm>
        </p:spPr>
        <p:txBody>
          <a:bodyPr>
            <a:normAutofit/>
          </a:bodyPr>
          <a:lstStyle/>
          <a:p>
            <a:r>
              <a:rPr lang="en-US" dirty="0" err="1">
                <a:cs typeface="Arial" panose="020B0604020202020204" pitchFamily="34" charset="0"/>
              </a:rPr>
              <a:t>ProgramCost</a:t>
            </a:r>
            <a:r>
              <a:rPr lang="en-US" dirty="0">
                <a:cs typeface="Arial" panose="020B0604020202020204" pitchFamily="34" charset="0"/>
              </a:rPr>
              <a:t> File Overview</a:t>
            </a:r>
          </a:p>
        </p:txBody>
      </p:sp>
      <p:sp>
        <p:nvSpPr>
          <p:cNvPr id="7" name="Content Placeholder 6">
            <a:extLst>
              <a:ext uri="{FF2B5EF4-FFF2-40B4-BE49-F238E27FC236}">
                <a16:creationId xmlns="" xmlns:a16="http://schemas.microsoft.com/office/drawing/2014/main" id="{EAD16DEC-6769-46A1-9774-2838D8EE80E6}"/>
              </a:ext>
            </a:extLst>
          </p:cNvPr>
          <p:cNvSpPr>
            <a:spLocks noGrp="1"/>
          </p:cNvSpPr>
          <p:nvPr>
            <p:ph idx="1"/>
          </p:nvPr>
        </p:nvSpPr>
        <p:spPr>
          <a:xfrm>
            <a:off x="287868" y="1297094"/>
            <a:ext cx="11073816" cy="4742762"/>
          </a:xfrm>
        </p:spPr>
        <p:txBody>
          <a:bodyPr>
            <a:normAutofit lnSpcReduction="10000"/>
          </a:bodyPr>
          <a:lstStyle/>
          <a:p>
            <a:r>
              <a:rPr lang="en-US" sz="2800" dirty="0">
                <a:solidFill>
                  <a:srgbClr val="0070C0"/>
                </a:solidFill>
                <a:latin typeface="+mn-lt"/>
                <a:cs typeface="Arial" panose="020B0604020202020204" pitchFamily="34" charset="0"/>
              </a:rPr>
              <a:t>Populate costs ($) only if applicable; otherwise enter 0</a:t>
            </a:r>
          </a:p>
          <a:p>
            <a:pPr lvl="1"/>
            <a:r>
              <a:rPr lang="en-US" sz="2800" dirty="0" err="1">
                <a:latin typeface="+mn-lt"/>
                <a:cs typeface="Arial" panose="020B0604020202020204" pitchFamily="34" charset="0"/>
              </a:rPr>
              <a:t>AdminCostsOverheadAndGA</a:t>
            </a:r>
            <a:r>
              <a:rPr lang="en-US" sz="2800" dirty="0">
                <a:latin typeface="+mn-lt"/>
                <a:cs typeface="Arial" panose="020B0604020202020204" pitchFamily="34" charset="0"/>
              </a:rPr>
              <a:t> (column D): non-incentive admin costs</a:t>
            </a:r>
          </a:p>
          <a:p>
            <a:pPr lvl="1"/>
            <a:r>
              <a:rPr lang="en-US" sz="2800" dirty="0" err="1">
                <a:latin typeface="+mn-lt"/>
                <a:cs typeface="Arial" panose="020B0604020202020204" pitchFamily="34" charset="0"/>
              </a:rPr>
              <a:t>MarketingOutreach</a:t>
            </a:r>
            <a:r>
              <a:rPr lang="en-US" sz="2800" dirty="0">
                <a:latin typeface="+mn-lt"/>
                <a:cs typeface="Arial" panose="020B0604020202020204" pitchFamily="34" charset="0"/>
              </a:rPr>
              <a:t> (column F): all marketing costs</a:t>
            </a:r>
          </a:p>
          <a:p>
            <a:pPr lvl="1"/>
            <a:r>
              <a:rPr lang="en-US" sz="2800" dirty="0" err="1">
                <a:latin typeface="+mn-lt"/>
                <a:cs typeface="Arial" panose="020B0604020202020204" pitchFamily="34" charset="0"/>
              </a:rPr>
              <a:t>DIActivity</a:t>
            </a:r>
            <a:r>
              <a:rPr lang="en-US" sz="2800" dirty="0">
                <a:latin typeface="+mn-lt"/>
                <a:cs typeface="Arial" panose="020B0604020202020204" pitchFamily="34" charset="0"/>
              </a:rPr>
              <a:t> (column G): direct implementation non-incentive program costs </a:t>
            </a:r>
          </a:p>
          <a:p>
            <a:pPr lvl="1"/>
            <a:r>
              <a:rPr lang="en-US" sz="2800" dirty="0" err="1">
                <a:latin typeface="+mn-lt"/>
                <a:cs typeface="Arial" panose="020B0604020202020204" pitchFamily="34" charset="0"/>
              </a:rPr>
              <a:t>UserInputIncentive</a:t>
            </a:r>
            <a:r>
              <a:rPr lang="en-US" sz="2800" dirty="0">
                <a:latin typeface="+mn-lt"/>
                <a:cs typeface="Arial" panose="020B0604020202020204" pitchFamily="34" charset="0"/>
              </a:rPr>
              <a:t> (column M): is for populating lump sum incentives at the program level</a:t>
            </a:r>
          </a:p>
          <a:p>
            <a:pPr lvl="2"/>
            <a:r>
              <a:rPr lang="en-US" sz="2800" dirty="0">
                <a:latin typeface="+mn-lt"/>
                <a:cs typeface="Arial" panose="020B0604020202020204" pitchFamily="34" charset="0"/>
              </a:rPr>
              <a:t>Measure level incentives go in the Measure </a:t>
            </a:r>
            <a:r>
              <a:rPr lang="en-US" sz="2800" dirty="0" smtClean="0">
                <a:latin typeface="+mn-lt"/>
                <a:cs typeface="Arial" panose="020B0604020202020204" pitchFamily="34" charset="0"/>
              </a:rPr>
              <a:t>file</a:t>
            </a:r>
          </a:p>
          <a:p>
            <a:pPr lvl="1"/>
            <a:r>
              <a:rPr lang="en-US" sz="2800" dirty="0" smtClean="0">
                <a:latin typeface="+mn-lt"/>
                <a:cs typeface="Arial" panose="020B0604020202020204" pitchFamily="34" charset="0"/>
              </a:rPr>
              <a:t>PA must be populated with valid PA</a:t>
            </a:r>
            <a:endParaRPr lang="en-US" sz="2800" dirty="0">
              <a:latin typeface="+mn-lt"/>
              <a:cs typeface="Arial" panose="020B0604020202020204" pitchFamily="34" charset="0"/>
            </a:endParaRPr>
          </a:p>
          <a:p>
            <a:pPr lvl="1"/>
            <a:endParaRPr lang="en-US" sz="2800" dirty="0">
              <a:latin typeface="+mn-lt"/>
              <a:cs typeface="Arial" panose="020B0604020202020204" pitchFamily="34" charset="0"/>
            </a:endParaRPr>
          </a:p>
          <a:p>
            <a:r>
              <a:rPr lang="en-US" sz="3200" dirty="0">
                <a:solidFill>
                  <a:srgbClr val="FF0000"/>
                </a:solidFill>
                <a:latin typeface="+mn-lt"/>
                <a:cs typeface="Arial" panose="020B0604020202020204" pitchFamily="34" charset="0"/>
              </a:rPr>
              <a:t>Blanks will cause for errors, use 0 for all blanks</a:t>
            </a:r>
          </a:p>
        </p:txBody>
      </p:sp>
      <p:sp>
        <p:nvSpPr>
          <p:cNvPr id="5" name="Slide Number Placeholder 4">
            <a:extLst>
              <a:ext uri="{FF2B5EF4-FFF2-40B4-BE49-F238E27FC236}">
                <a16:creationId xmlns="" xmlns:a16="http://schemas.microsoft.com/office/drawing/2014/main" id="{49CD7C27-B0B2-40D3-B25C-B629B6427A75}"/>
              </a:ext>
            </a:extLst>
          </p:cNvPr>
          <p:cNvSpPr>
            <a:spLocks noGrp="1"/>
          </p:cNvSpPr>
          <p:nvPr>
            <p:ph type="sldNum" sz="quarter" idx="12"/>
          </p:nvPr>
        </p:nvSpPr>
        <p:spPr/>
        <p:txBody>
          <a:bodyPr/>
          <a:lstStyle/>
          <a:p>
            <a:fld id="{7E0D9DA9-5B82-4194-9CC5-617E737A7C31}" type="slidenum">
              <a:rPr lang="en-US" smtClean="0"/>
              <a:t>15</a:t>
            </a:fld>
            <a:endParaRPr lang="en-US"/>
          </a:p>
        </p:txBody>
      </p:sp>
      <p:pic>
        <p:nvPicPr>
          <p:cNvPr id="6" name="Picture 5"/>
          <p:cNvPicPr>
            <a:picLocks noChangeAspect="1"/>
          </p:cNvPicPr>
          <p:nvPr/>
        </p:nvPicPr>
        <p:blipFill>
          <a:blip r:embed="rId3"/>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766743947"/>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 xmlns:a16="http://schemas.microsoft.com/office/drawing/2014/main" id="{49CD7C27-B0B2-40D3-B25C-B629B6427A75}"/>
              </a:ext>
            </a:extLst>
          </p:cNvPr>
          <p:cNvSpPr>
            <a:spLocks noGrp="1"/>
          </p:cNvSpPr>
          <p:nvPr>
            <p:ph type="sldNum" sz="quarter" idx="12"/>
          </p:nvPr>
        </p:nvSpPr>
        <p:spPr/>
        <p:txBody>
          <a:bodyPr/>
          <a:lstStyle/>
          <a:p>
            <a:fld id="{7E0D9DA9-5B82-4194-9CC5-617E737A7C31}" type="slidenum">
              <a:rPr lang="en-US" smtClean="0"/>
              <a:t>16</a:t>
            </a:fld>
            <a:endParaRPr lang="en-US"/>
          </a:p>
        </p:txBody>
      </p:sp>
      <p:sp>
        <p:nvSpPr>
          <p:cNvPr id="2" name="Title 1">
            <a:extLst>
              <a:ext uri="{FF2B5EF4-FFF2-40B4-BE49-F238E27FC236}">
                <a16:creationId xmlns="" xmlns:a16="http://schemas.microsoft.com/office/drawing/2014/main" id="{DB79B79B-D05D-4C45-86FA-D399680CE97C}"/>
              </a:ext>
            </a:extLst>
          </p:cNvPr>
          <p:cNvSpPr>
            <a:spLocks noGrp="1"/>
          </p:cNvSpPr>
          <p:nvPr>
            <p:ph type="title" idx="4294967295"/>
          </p:nvPr>
        </p:nvSpPr>
        <p:spPr>
          <a:xfrm>
            <a:off x="0" y="143158"/>
            <a:ext cx="10058400" cy="828758"/>
          </a:xfrm>
        </p:spPr>
        <p:txBody>
          <a:bodyPr>
            <a:normAutofit/>
          </a:bodyPr>
          <a:lstStyle/>
          <a:p>
            <a:r>
              <a:rPr lang="en-US" dirty="0">
                <a:cs typeface="Arial" panose="020B0604020202020204" pitchFamily="34" charset="0"/>
              </a:rPr>
              <a:t>Measure Input File Overview</a:t>
            </a:r>
          </a:p>
        </p:txBody>
      </p:sp>
      <p:graphicFrame>
        <p:nvGraphicFramePr>
          <p:cNvPr id="19" name="Table 18">
            <a:extLst>
              <a:ext uri="{FF2B5EF4-FFF2-40B4-BE49-F238E27FC236}">
                <a16:creationId xmlns="" xmlns:a16="http://schemas.microsoft.com/office/drawing/2014/main" id="{7D685EC6-5196-4AB9-8C47-C384784BCD11}"/>
              </a:ext>
            </a:extLst>
          </p:cNvPr>
          <p:cNvGraphicFramePr>
            <a:graphicFrameLocks noGrp="1"/>
          </p:cNvGraphicFramePr>
          <p:nvPr>
            <p:extLst/>
          </p:nvPr>
        </p:nvGraphicFramePr>
        <p:xfrm>
          <a:off x="1718309" y="1072249"/>
          <a:ext cx="8755381" cy="5177136"/>
        </p:xfrm>
        <a:graphic>
          <a:graphicData uri="http://schemas.openxmlformats.org/drawingml/2006/table">
            <a:tbl>
              <a:tblPr/>
              <a:tblGrid>
                <a:gridCol w="2777757">
                  <a:extLst>
                    <a:ext uri="{9D8B030D-6E8A-4147-A177-3AD203B41FA5}">
                      <a16:colId xmlns="" xmlns:a16="http://schemas.microsoft.com/office/drawing/2014/main" val="3476253594"/>
                    </a:ext>
                  </a:extLst>
                </a:gridCol>
                <a:gridCol w="2798962">
                  <a:extLst>
                    <a:ext uri="{9D8B030D-6E8A-4147-A177-3AD203B41FA5}">
                      <a16:colId xmlns="" xmlns:a16="http://schemas.microsoft.com/office/drawing/2014/main" val="1684180693"/>
                    </a:ext>
                  </a:extLst>
                </a:gridCol>
                <a:gridCol w="3178662">
                  <a:extLst>
                    <a:ext uri="{9D8B030D-6E8A-4147-A177-3AD203B41FA5}">
                      <a16:colId xmlns="" xmlns:a16="http://schemas.microsoft.com/office/drawing/2014/main" val="1275456530"/>
                    </a:ext>
                  </a:extLst>
                </a:gridCol>
              </a:tblGrid>
              <a:tr h="982022">
                <a:tc>
                  <a:txBody>
                    <a:bodyPr/>
                    <a:lstStyle/>
                    <a:p>
                      <a:pPr algn="ctr" fontAlgn="ctr"/>
                      <a:r>
                        <a:rPr lang="en-US" sz="1050" b="1" i="0" u="none" strike="noStrike" dirty="0">
                          <a:solidFill>
                            <a:srgbClr val="000000"/>
                          </a:solidFill>
                          <a:effectLst/>
                          <a:latin typeface="Calibri" panose="020F0502020204030204" pitchFamily="34" charset="0"/>
                        </a:rPr>
                        <a:t>User Provided Values</a:t>
                      </a:r>
                    </a:p>
                  </a:txBody>
                  <a:tcPr marL="10424" marR="10424" marT="10424"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ctr"/>
                      <a:r>
                        <a:rPr lang="en-US" sz="1050" b="1" i="0" u="none" strike="noStrike" dirty="0">
                          <a:solidFill>
                            <a:srgbClr val="000000"/>
                          </a:solidFill>
                          <a:effectLst/>
                          <a:latin typeface="Calibri" panose="020F0502020204030204" pitchFamily="34" charset="0"/>
                        </a:rPr>
                        <a:t>Values found in CET CEI Specification (CEDARS)</a:t>
                      </a:r>
                    </a:p>
                  </a:txBody>
                  <a:tcPr marL="10424" marR="10424" marT="10424"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ctr"/>
                      <a:r>
                        <a:rPr lang="en-US" sz="1050" b="1" i="0" u="none" strike="noStrike" dirty="0">
                          <a:solidFill>
                            <a:srgbClr val="000000"/>
                          </a:solidFill>
                          <a:effectLst/>
                          <a:latin typeface="Calibri" panose="020F0502020204030204" pitchFamily="34" charset="0"/>
                        </a:rPr>
                        <a:t>Values found in Workpapers (Deemed/DI); Engineering Assumptions/Modeling (Custom)</a:t>
                      </a:r>
                    </a:p>
                  </a:txBody>
                  <a:tcPr marL="10424" marR="10424" marT="10424"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extLst>
                  <a:ext uri="{0D108BD9-81ED-4DB2-BD59-A6C34878D82A}">
                    <a16:rowId xmlns="" xmlns:a16="http://schemas.microsoft.com/office/drawing/2014/main" val="3282323965"/>
                  </a:ext>
                </a:extLst>
              </a:tr>
              <a:tr h="190687">
                <a:tc>
                  <a:txBody>
                    <a:bodyPr/>
                    <a:lstStyle/>
                    <a:p>
                      <a:pPr algn="l" fontAlgn="ctr"/>
                      <a:r>
                        <a:rPr lang="en-US" sz="1100" b="0" i="0" u="none" strike="noStrike">
                          <a:solidFill>
                            <a:srgbClr val="000000"/>
                          </a:solidFill>
                          <a:effectLst/>
                          <a:latin typeface="Calibri" panose="020F0502020204030204" pitchFamily="34" charset="0"/>
                        </a:rPr>
                        <a:t>CEInputID</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a:noFill/>
                    </a:lnB>
                    <a:solidFill>
                      <a:srgbClr val="FFF2CC"/>
                    </a:solidFill>
                  </a:tcPr>
                </a:tc>
                <a:tc>
                  <a:txBody>
                    <a:bodyPr/>
                    <a:lstStyle/>
                    <a:p>
                      <a:pPr algn="l" fontAlgn="ctr"/>
                      <a:r>
                        <a:rPr lang="en-US" sz="1100" b="0" i="0" u="none" strike="noStrike">
                          <a:solidFill>
                            <a:srgbClr val="000000"/>
                          </a:solidFill>
                          <a:effectLst/>
                          <a:latin typeface="Calibri" panose="020F0502020204030204" pitchFamily="34" charset="0"/>
                        </a:rPr>
                        <a:t>BldgType</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a:noFill/>
                    </a:lnB>
                    <a:solidFill>
                      <a:srgbClr val="C6E0B4"/>
                    </a:solidFill>
                  </a:tcPr>
                </a:tc>
                <a:tc>
                  <a:txBody>
                    <a:bodyPr/>
                    <a:lstStyle/>
                    <a:p>
                      <a:pPr algn="l" fontAlgn="ctr"/>
                      <a:r>
                        <a:rPr lang="en-US" sz="1100" b="0" i="0" u="none" strike="noStrike" dirty="0">
                          <a:solidFill>
                            <a:srgbClr val="000000"/>
                          </a:solidFill>
                          <a:effectLst/>
                          <a:latin typeface="Calibri" panose="020F0502020204030204" pitchFamily="34" charset="0"/>
                        </a:rPr>
                        <a:t>EUL_Yrs</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a:noFill/>
                    </a:lnB>
                    <a:solidFill>
                      <a:srgbClr val="BDD7EE"/>
                    </a:solidFill>
                  </a:tcPr>
                </a:tc>
                <a:extLst>
                  <a:ext uri="{0D108BD9-81ED-4DB2-BD59-A6C34878D82A}">
                    <a16:rowId xmlns="" xmlns:a16="http://schemas.microsoft.com/office/drawing/2014/main" val="2675734998"/>
                  </a:ext>
                </a:extLst>
              </a:tr>
              <a:tr h="190687">
                <a:tc>
                  <a:txBody>
                    <a:bodyPr/>
                    <a:lstStyle/>
                    <a:p>
                      <a:pPr algn="l" fontAlgn="ctr"/>
                      <a:r>
                        <a:rPr lang="en-US" sz="1100" b="0" i="0" u="none" strike="noStrike" dirty="0">
                          <a:solidFill>
                            <a:srgbClr val="000000"/>
                          </a:solidFill>
                          <a:effectLst/>
                          <a:latin typeface="Calibri" panose="020F0502020204030204" pitchFamily="34" charset="0"/>
                        </a:rPr>
                        <a:t>ClaimYearQuarter</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FFF2CC"/>
                    </a:solidFill>
                  </a:tcPr>
                </a:tc>
                <a:tc>
                  <a:txBody>
                    <a:bodyPr/>
                    <a:lstStyle/>
                    <a:p>
                      <a:pPr algn="l" fontAlgn="ctr"/>
                      <a:r>
                        <a:rPr lang="en-US" sz="1100" b="0" i="0" u="none" strike="noStrike" dirty="0" err="1">
                          <a:solidFill>
                            <a:srgbClr val="000000"/>
                          </a:solidFill>
                          <a:effectLst/>
                          <a:latin typeface="Calibri" panose="020F0502020204030204" pitchFamily="34" charset="0"/>
                        </a:rPr>
                        <a:t>DeliveryType</a:t>
                      </a:r>
                      <a:endParaRPr lang="en-US" sz="1100" b="0" i="0" u="none" strike="noStrike" dirty="0">
                        <a:solidFill>
                          <a:srgbClr val="000000"/>
                        </a:solidFill>
                        <a:effectLst/>
                        <a:latin typeface="Calibri" panose="020F0502020204030204" pitchFamily="34" charset="0"/>
                      </a:endParaRP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dirty="0">
                          <a:solidFill>
                            <a:srgbClr val="000000"/>
                          </a:solidFill>
                          <a:effectLst/>
                          <a:latin typeface="Calibri" panose="020F0502020204030204" pitchFamily="34" charset="0"/>
                        </a:rPr>
                        <a:t>MeasCode</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4068431749"/>
                  </a:ext>
                </a:extLst>
              </a:tr>
              <a:tr h="190687">
                <a:tc>
                  <a:txBody>
                    <a:bodyPr/>
                    <a:lstStyle/>
                    <a:p>
                      <a:pPr algn="l" fontAlgn="ctr"/>
                      <a:r>
                        <a:rPr lang="en-US" sz="1100" b="0" i="0" u="none" strike="noStrike" dirty="0">
                          <a:solidFill>
                            <a:srgbClr val="000000"/>
                          </a:solidFill>
                          <a:effectLst/>
                          <a:latin typeface="Calibri" panose="020F0502020204030204" pitchFamily="34" charset="0"/>
                        </a:rPr>
                        <a:t>InstallationRatekW</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FFF2CC"/>
                    </a:solidFill>
                  </a:tcPr>
                </a:tc>
                <a:tc>
                  <a:txBody>
                    <a:bodyPr/>
                    <a:lstStyle/>
                    <a:p>
                      <a:pPr algn="l" fontAlgn="ctr"/>
                      <a:r>
                        <a:rPr lang="en-US" sz="1100" b="0" i="0" u="none" strike="noStrike">
                          <a:solidFill>
                            <a:srgbClr val="000000"/>
                          </a:solidFill>
                          <a:effectLst/>
                          <a:latin typeface="Calibri" panose="020F0502020204030204" pitchFamily="34" charset="0"/>
                        </a:rPr>
                        <a:t>E3ClimateZone</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dirty="0">
                          <a:solidFill>
                            <a:srgbClr val="000000"/>
                          </a:solidFill>
                          <a:effectLst/>
                          <a:latin typeface="Calibri" panose="020F0502020204030204" pitchFamily="34" charset="0"/>
                        </a:rPr>
                        <a:t>MeasDescription</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1618299994"/>
                  </a:ext>
                </a:extLst>
              </a:tr>
              <a:tr h="190687">
                <a:tc>
                  <a:txBody>
                    <a:bodyPr/>
                    <a:lstStyle/>
                    <a:p>
                      <a:pPr algn="l" fontAlgn="ctr"/>
                      <a:r>
                        <a:rPr lang="en-US" sz="1100" b="0" i="0" u="none" strike="noStrike" dirty="0">
                          <a:solidFill>
                            <a:srgbClr val="000000"/>
                          </a:solidFill>
                          <a:effectLst/>
                          <a:latin typeface="Calibri" panose="020F0502020204030204" pitchFamily="34" charset="0"/>
                        </a:rPr>
                        <a:t>InstallationRatekWh</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FFF2CC"/>
                    </a:solidFill>
                  </a:tcPr>
                </a:tc>
                <a:tc>
                  <a:txBody>
                    <a:bodyPr/>
                    <a:lstStyle/>
                    <a:p>
                      <a:pPr algn="l" fontAlgn="ctr"/>
                      <a:r>
                        <a:rPr lang="en-US" sz="1100" b="0" i="0" u="none" strike="noStrike" dirty="0">
                          <a:solidFill>
                            <a:srgbClr val="000000"/>
                          </a:solidFill>
                          <a:effectLst/>
                          <a:latin typeface="Calibri" panose="020F0502020204030204" pitchFamily="34" charset="0"/>
                        </a:rPr>
                        <a:t>E3GasSavProfile</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a:solidFill>
                            <a:srgbClr val="000000"/>
                          </a:solidFill>
                          <a:effectLst/>
                          <a:latin typeface="Calibri" panose="020F0502020204030204" pitchFamily="34" charset="0"/>
                        </a:rPr>
                        <a:t>MeasureID</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1181866238"/>
                  </a:ext>
                </a:extLst>
              </a:tr>
              <a:tr h="190687">
                <a:tc>
                  <a:txBody>
                    <a:bodyPr/>
                    <a:lstStyle/>
                    <a:p>
                      <a:pPr algn="l" fontAlgn="ctr"/>
                      <a:r>
                        <a:rPr lang="en-US" sz="1100" b="0" i="0" u="none" strike="noStrike" dirty="0">
                          <a:solidFill>
                            <a:srgbClr val="000000"/>
                          </a:solidFill>
                          <a:effectLst/>
                          <a:latin typeface="Calibri" panose="020F0502020204030204" pitchFamily="34" charset="0"/>
                        </a:rPr>
                        <a:t>InstallationRateTherm</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FFF2CC"/>
                    </a:solidFill>
                  </a:tcPr>
                </a:tc>
                <a:tc>
                  <a:txBody>
                    <a:bodyPr/>
                    <a:lstStyle/>
                    <a:p>
                      <a:pPr algn="l" fontAlgn="ctr"/>
                      <a:r>
                        <a:rPr lang="en-US" sz="1100" b="0" i="0" u="none" strike="noStrike">
                          <a:solidFill>
                            <a:srgbClr val="000000"/>
                          </a:solidFill>
                          <a:effectLst/>
                          <a:latin typeface="Calibri" panose="020F0502020204030204" pitchFamily="34" charset="0"/>
                        </a:rPr>
                        <a:t>E3GasSector</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a:solidFill>
                            <a:srgbClr val="000000"/>
                          </a:solidFill>
                          <a:effectLst/>
                          <a:latin typeface="Calibri" panose="020F0502020204030204" pitchFamily="34" charset="0"/>
                        </a:rPr>
                        <a:t>NTGRCost</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105336143"/>
                  </a:ext>
                </a:extLst>
              </a:tr>
              <a:tr h="190687">
                <a:tc>
                  <a:txBody>
                    <a:bodyPr/>
                    <a:lstStyle/>
                    <a:p>
                      <a:pPr algn="l" fontAlgn="ctr"/>
                      <a:r>
                        <a:rPr lang="en-US" sz="1100" b="0" i="0" u="none" strike="noStrike" dirty="0">
                          <a:solidFill>
                            <a:srgbClr val="000000"/>
                          </a:solidFill>
                          <a:effectLst/>
                          <a:latin typeface="Calibri" panose="020F0502020204030204" pitchFamily="34" charset="0"/>
                        </a:rPr>
                        <a:t>NumUnits</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FFF2CC"/>
                    </a:solidFill>
                  </a:tcPr>
                </a:tc>
                <a:tc>
                  <a:txBody>
                    <a:bodyPr/>
                    <a:lstStyle/>
                    <a:p>
                      <a:pPr algn="l" fontAlgn="ctr"/>
                      <a:r>
                        <a:rPr lang="en-US" sz="1100" b="0" i="0" u="none" strike="noStrike" dirty="0">
                          <a:solidFill>
                            <a:srgbClr val="000000"/>
                          </a:solidFill>
                          <a:effectLst/>
                          <a:latin typeface="Calibri" panose="020F0502020204030204" pitchFamily="34" charset="0"/>
                        </a:rPr>
                        <a:t>E3MeaElecEndUseShape</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a:solidFill>
                            <a:srgbClr val="000000"/>
                          </a:solidFill>
                          <a:effectLst/>
                          <a:latin typeface="Calibri" panose="020F0502020204030204" pitchFamily="34" charset="0"/>
                        </a:rPr>
                        <a:t>NTGRkW</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2801103698"/>
                  </a:ext>
                </a:extLst>
              </a:tr>
              <a:tr h="190687">
                <a:tc>
                  <a:txBody>
                    <a:bodyPr/>
                    <a:lstStyle/>
                    <a:p>
                      <a:pPr algn="l" fontAlgn="ctr"/>
                      <a:r>
                        <a:rPr lang="en-US" sz="1100" b="0" i="0" u="none" strike="noStrike" dirty="0">
                          <a:solidFill>
                            <a:srgbClr val="000000"/>
                          </a:solidFill>
                          <a:effectLst/>
                          <a:latin typeface="Calibri" panose="020F0502020204030204" pitchFamily="34" charset="0"/>
                        </a:rPr>
                        <a:t>PrgID</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FFF2CC"/>
                    </a:solidFill>
                  </a:tcPr>
                </a:tc>
                <a:tc>
                  <a:txBody>
                    <a:bodyPr/>
                    <a:lstStyle/>
                    <a:p>
                      <a:pPr algn="l" fontAlgn="ctr"/>
                      <a:r>
                        <a:rPr lang="en-US" sz="1100" b="0" i="0" u="none" strike="noStrike">
                          <a:solidFill>
                            <a:srgbClr val="000000"/>
                          </a:solidFill>
                          <a:effectLst/>
                          <a:latin typeface="Calibri" panose="020F0502020204030204" pitchFamily="34" charset="0"/>
                        </a:rPr>
                        <a:t>E3TargetSector</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dirty="0">
                          <a:solidFill>
                            <a:srgbClr val="000000"/>
                          </a:solidFill>
                          <a:effectLst/>
                          <a:latin typeface="Calibri" panose="020F0502020204030204" pitchFamily="34" charset="0"/>
                        </a:rPr>
                        <a:t>NTGRkWh</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2548364216"/>
                  </a:ext>
                </a:extLst>
              </a:tr>
              <a:tr h="190687">
                <a:tc>
                  <a:txBody>
                    <a:bodyPr/>
                    <a:lstStyle/>
                    <a:p>
                      <a:pPr algn="l" fontAlgn="ctr"/>
                      <a:r>
                        <a:rPr lang="en-US" sz="1100" b="0" i="0" u="none" strike="noStrike" dirty="0">
                          <a:solidFill>
                            <a:srgbClr val="000000"/>
                          </a:solidFill>
                          <a:effectLst/>
                          <a:latin typeface="Calibri" panose="020F0502020204030204" pitchFamily="34" charset="0"/>
                        </a:rPr>
                        <a:t>RealizationRatekW</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FFF2CC"/>
                    </a:solidFill>
                  </a:tcPr>
                </a:tc>
                <a:tc>
                  <a:txBody>
                    <a:bodyPr/>
                    <a:lstStyle/>
                    <a:p>
                      <a:pPr algn="l" fontAlgn="ctr"/>
                      <a:r>
                        <a:rPr lang="en-US" sz="1100" b="0" i="0" u="none" strike="noStrike">
                          <a:solidFill>
                            <a:srgbClr val="000000"/>
                          </a:solidFill>
                          <a:effectLst/>
                          <a:latin typeface="Calibri" panose="020F0502020204030204" pitchFamily="34" charset="0"/>
                        </a:rPr>
                        <a:t>EUL_ID</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a:solidFill>
                            <a:srgbClr val="000000"/>
                          </a:solidFill>
                          <a:effectLst/>
                          <a:latin typeface="Calibri" panose="020F0502020204030204" pitchFamily="34" charset="0"/>
                        </a:rPr>
                        <a:t>NTGRTherm</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2172811070"/>
                  </a:ext>
                </a:extLst>
              </a:tr>
              <a:tr h="190687">
                <a:tc>
                  <a:txBody>
                    <a:bodyPr/>
                    <a:lstStyle/>
                    <a:p>
                      <a:pPr algn="l" fontAlgn="ctr"/>
                      <a:r>
                        <a:rPr lang="en-US" sz="1100" b="0" i="0" u="none" strike="noStrike">
                          <a:solidFill>
                            <a:srgbClr val="000000"/>
                          </a:solidFill>
                          <a:effectLst/>
                          <a:latin typeface="Calibri" panose="020F0502020204030204" pitchFamily="34" charset="0"/>
                        </a:rPr>
                        <a:t>RealizationRatekWh</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FFF2CC"/>
                    </a:solidFill>
                  </a:tcPr>
                </a:tc>
                <a:tc>
                  <a:txBody>
                    <a:bodyPr/>
                    <a:lstStyle/>
                    <a:p>
                      <a:pPr algn="l" fontAlgn="ctr"/>
                      <a:r>
                        <a:rPr lang="en-US" sz="1100" b="0" i="0" u="none" strike="noStrike">
                          <a:solidFill>
                            <a:srgbClr val="000000"/>
                          </a:solidFill>
                          <a:effectLst/>
                          <a:latin typeface="Calibri" panose="020F0502020204030204" pitchFamily="34" charset="0"/>
                        </a:rPr>
                        <a:t>GSIA_ID</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a:solidFill>
                            <a:srgbClr val="000000"/>
                          </a:solidFill>
                          <a:effectLst/>
                          <a:latin typeface="Calibri" panose="020F0502020204030204" pitchFamily="34" charset="0"/>
                        </a:rPr>
                        <a:t>PreDesc</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903352731"/>
                  </a:ext>
                </a:extLst>
              </a:tr>
              <a:tr h="190687">
                <a:tc>
                  <a:txBody>
                    <a:bodyPr/>
                    <a:lstStyle/>
                    <a:p>
                      <a:pPr algn="l" fontAlgn="ctr"/>
                      <a:r>
                        <a:rPr lang="en-US" sz="1100" b="0" i="0" u="none" strike="noStrike">
                          <a:solidFill>
                            <a:srgbClr val="000000"/>
                          </a:solidFill>
                          <a:effectLst/>
                          <a:latin typeface="Calibri" panose="020F0502020204030204" pitchFamily="34" charset="0"/>
                        </a:rPr>
                        <a:t>RealizationRateTherm</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FFF2CC"/>
                    </a:solidFill>
                  </a:tcPr>
                </a:tc>
                <a:tc>
                  <a:txBody>
                    <a:bodyPr/>
                    <a:lstStyle/>
                    <a:p>
                      <a:pPr algn="l" fontAlgn="ctr"/>
                      <a:r>
                        <a:rPr lang="en-US" sz="1100" b="0" i="0" u="none" strike="noStrike" dirty="0">
                          <a:solidFill>
                            <a:srgbClr val="000000"/>
                          </a:solidFill>
                          <a:effectLst/>
                          <a:latin typeface="Calibri" panose="020F0502020204030204" pitchFamily="34" charset="0"/>
                        </a:rPr>
                        <a:t>MeasAppType</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a:solidFill>
                            <a:srgbClr val="000000"/>
                          </a:solidFill>
                          <a:effectLst/>
                          <a:latin typeface="Calibri" panose="020F0502020204030204" pitchFamily="34" charset="0"/>
                        </a:rPr>
                        <a:t>RUL_ID</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3733470623"/>
                  </a:ext>
                </a:extLst>
              </a:tr>
              <a:tr h="190687">
                <a:tc>
                  <a:txBody>
                    <a:bodyPr/>
                    <a:lstStyle/>
                    <a:p>
                      <a:pPr algn="l" fontAlgn="ctr"/>
                      <a:r>
                        <a:rPr lang="en-US" sz="1100" b="0" i="0" u="none" strike="noStrike">
                          <a:solidFill>
                            <a:srgbClr val="000000"/>
                          </a:solidFill>
                          <a:effectLst/>
                          <a:latin typeface="Calibri" panose="020F0502020204030204" pitchFamily="34" charset="0"/>
                        </a:rPr>
                        <a:t>Residential_Flag</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FFF2CC"/>
                    </a:solidFill>
                  </a:tcPr>
                </a:tc>
                <a:tc>
                  <a:txBody>
                    <a:bodyPr/>
                    <a:lstStyle/>
                    <a:p>
                      <a:pPr algn="l" fontAlgn="ctr"/>
                      <a:r>
                        <a:rPr lang="en-US" sz="1100" b="0" i="0" u="none" strike="noStrike">
                          <a:solidFill>
                            <a:srgbClr val="000000"/>
                          </a:solidFill>
                          <a:effectLst/>
                          <a:latin typeface="Calibri" panose="020F0502020204030204" pitchFamily="34" charset="0"/>
                        </a:rPr>
                        <a:t>MeasImpactType</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a:solidFill>
                            <a:srgbClr val="000000"/>
                          </a:solidFill>
                          <a:effectLst/>
                          <a:latin typeface="Calibri" panose="020F0502020204030204" pitchFamily="34" charset="0"/>
                        </a:rPr>
                        <a:t>RUL_Yrs</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3745538680"/>
                  </a:ext>
                </a:extLst>
              </a:tr>
              <a:tr h="190687">
                <a:tc>
                  <a:txBody>
                    <a:bodyPr/>
                    <a:lstStyle/>
                    <a:p>
                      <a:pPr algn="l" fontAlgn="ctr"/>
                      <a:r>
                        <a:rPr lang="en-US" sz="1100" b="0" i="0" u="none" strike="noStrike" dirty="0">
                          <a:solidFill>
                            <a:srgbClr val="000000"/>
                          </a:solidFill>
                          <a:effectLst/>
                          <a:latin typeface="Calibri" panose="020F0502020204030204" pitchFamily="34" charset="0"/>
                        </a:rPr>
                        <a:t>SourceDesc</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FFF2CC"/>
                    </a:solidFill>
                  </a:tcPr>
                </a:tc>
                <a:tc>
                  <a:txBody>
                    <a:bodyPr/>
                    <a:lstStyle/>
                    <a:p>
                      <a:pPr algn="l" fontAlgn="ctr"/>
                      <a:r>
                        <a:rPr lang="en-US" sz="1100" b="0" i="0" u="none" strike="noStrike">
                          <a:solidFill>
                            <a:srgbClr val="000000"/>
                          </a:solidFill>
                          <a:effectLst/>
                          <a:latin typeface="Calibri" panose="020F0502020204030204" pitchFamily="34" charset="0"/>
                        </a:rPr>
                        <a:t>NormUnit</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a:solidFill>
                            <a:srgbClr val="000000"/>
                          </a:solidFill>
                          <a:effectLst/>
                          <a:latin typeface="Calibri" panose="020F0502020204030204" pitchFamily="34" charset="0"/>
                        </a:rPr>
                        <a:t>StdDesc</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3306953673"/>
                  </a:ext>
                </a:extLst>
              </a:tr>
              <a:tr h="190687">
                <a:tc>
                  <a:txBody>
                    <a:bodyPr/>
                    <a:lstStyle/>
                    <a:p>
                      <a:pPr algn="l" fontAlgn="ctr"/>
                      <a:r>
                        <a:rPr lang="en-US" sz="1100" b="0" i="0" u="none" strike="noStrike">
                          <a:solidFill>
                            <a:srgbClr val="000000"/>
                          </a:solidFill>
                          <a:effectLst/>
                          <a:latin typeface="Calibri" panose="020F0502020204030204" pitchFamily="34" charset="0"/>
                        </a:rPr>
                        <a:t>UnitEndUserRebate</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FFF2CC"/>
                    </a:solidFill>
                  </a:tcPr>
                </a:tc>
                <a:tc>
                  <a:txBody>
                    <a:bodyPr/>
                    <a:lstStyle/>
                    <a:p>
                      <a:pPr algn="l" fontAlgn="ctr"/>
                      <a:r>
                        <a:rPr lang="en-US" sz="1100" b="0" i="0" u="none" strike="noStrike">
                          <a:solidFill>
                            <a:srgbClr val="000000"/>
                          </a:solidFill>
                          <a:effectLst/>
                          <a:latin typeface="Calibri" panose="020F0502020204030204" pitchFamily="34" charset="0"/>
                        </a:rPr>
                        <a:t>NTG_ID</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a:solidFill>
                            <a:srgbClr val="000000"/>
                          </a:solidFill>
                          <a:effectLst/>
                          <a:latin typeface="Calibri" panose="020F0502020204030204" pitchFamily="34" charset="0"/>
                        </a:rPr>
                        <a:t>UnitDirectInstallLab</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4204838208"/>
                  </a:ext>
                </a:extLst>
              </a:tr>
              <a:tr h="190687">
                <a:tc>
                  <a:txBody>
                    <a:bodyPr/>
                    <a:lstStyle/>
                    <a:p>
                      <a:pPr algn="l" fontAlgn="ctr"/>
                      <a:r>
                        <a:rPr lang="en-US" sz="1100" b="0" i="0" u="none" strike="noStrike" dirty="0">
                          <a:solidFill>
                            <a:srgbClr val="000000"/>
                          </a:solidFill>
                          <a:effectLst/>
                          <a:latin typeface="Calibri" panose="020F0502020204030204" pitchFamily="34" charset="0"/>
                        </a:rPr>
                        <a:t>UnitIncentiveToOthers</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FFF2CC"/>
                    </a:solidFill>
                  </a:tcPr>
                </a:tc>
                <a:tc>
                  <a:txBody>
                    <a:bodyPr/>
                    <a:lstStyle/>
                    <a:p>
                      <a:pPr algn="l" fontAlgn="ctr"/>
                      <a:r>
                        <a:rPr lang="en-US" sz="1100" b="0" i="0" u="none" strike="noStrike">
                          <a:solidFill>
                            <a:srgbClr val="000000"/>
                          </a:solidFill>
                          <a:effectLst/>
                          <a:latin typeface="Calibri" panose="020F0502020204030204" pitchFamily="34" charset="0"/>
                        </a:rPr>
                        <a:t>PA</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a:solidFill>
                            <a:srgbClr val="000000"/>
                          </a:solidFill>
                          <a:effectLst/>
                          <a:latin typeface="Calibri" panose="020F0502020204030204" pitchFamily="34" charset="0"/>
                        </a:rPr>
                        <a:t>UnitDirectInstallMat</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862240293"/>
                  </a:ext>
                </a:extLst>
              </a:tr>
              <a:tr h="190687">
                <a:tc>
                  <a:txBody>
                    <a:bodyPr/>
                    <a:lstStyle/>
                    <a:p>
                      <a:pPr algn="l" fontAlgn="ctr"/>
                      <a:r>
                        <a:rPr lang="en-US" sz="1100" b="0" i="0" u="none" strike="noStrike" dirty="0">
                          <a:solidFill>
                            <a:srgbClr val="000000"/>
                          </a:solidFill>
                          <a:effectLst/>
                          <a:latin typeface="Calibri" panose="020F0502020204030204" pitchFamily="34" charset="0"/>
                        </a:rPr>
                        <a:t>Upstream_Flag</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w="6350" cap="flat" cmpd="sng" algn="ctr">
                      <a:solidFill>
                        <a:srgbClr val="808080"/>
                      </a:solidFill>
                      <a:prstDash val="solid"/>
                      <a:round/>
                      <a:headEnd type="none" w="med" len="med"/>
                      <a:tailEnd type="none" w="med" len="med"/>
                    </a:lnB>
                    <a:solidFill>
                      <a:srgbClr val="FFF2CC"/>
                    </a:solidFill>
                  </a:tcPr>
                </a:tc>
                <a:tc>
                  <a:txBody>
                    <a:bodyPr/>
                    <a:lstStyle/>
                    <a:p>
                      <a:pPr algn="l" fontAlgn="ctr"/>
                      <a:r>
                        <a:rPr lang="en-US" sz="1100" b="0" i="0" u="none" strike="noStrike">
                          <a:solidFill>
                            <a:srgbClr val="000000"/>
                          </a:solidFill>
                          <a:effectLst/>
                          <a:latin typeface="Calibri" panose="020F0502020204030204" pitchFamily="34" charset="0"/>
                        </a:rPr>
                        <a:t>Sector</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a:solidFill>
                            <a:srgbClr val="000000"/>
                          </a:solidFill>
                          <a:effectLst/>
                          <a:latin typeface="Calibri" panose="020F0502020204030204" pitchFamily="34" charset="0"/>
                        </a:rPr>
                        <a:t>UnitkW1stBaseline</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1128720350"/>
                  </a:ext>
                </a:extLst>
              </a:tr>
              <a:tr h="190687">
                <a:tc>
                  <a:txBody>
                    <a:bodyPr/>
                    <a:lstStyle/>
                    <a:p>
                      <a:pPr algn="ctr" fontAlgn="ctr"/>
                      <a:endParaRPr lang="en-US" sz="1000" b="0" i="0" u="none" strike="noStrike" dirty="0">
                        <a:solidFill>
                          <a:srgbClr val="000000"/>
                        </a:solidFill>
                        <a:effectLst/>
                        <a:latin typeface="Calibri" panose="020F0502020204030204" pitchFamily="34" charset="0"/>
                      </a:endParaRPr>
                    </a:p>
                  </a:txBody>
                  <a:tcPr marL="10424" marR="10424" marT="10424" marB="0" anchor="ctr">
                    <a:lnL>
                      <a:noFill/>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a:noFill/>
                    </a:lnB>
                  </a:tcPr>
                </a:tc>
                <a:tc>
                  <a:txBody>
                    <a:bodyPr/>
                    <a:lstStyle/>
                    <a:p>
                      <a:pPr algn="l" fontAlgn="ctr"/>
                      <a:r>
                        <a:rPr lang="en-US" sz="1100" b="0" i="0" u="none" strike="noStrike">
                          <a:solidFill>
                            <a:srgbClr val="000000"/>
                          </a:solidFill>
                          <a:effectLst/>
                          <a:latin typeface="Calibri" panose="020F0502020204030204" pitchFamily="34" charset="0"/>
                        </a:rPr>
                        <a:t>TechGroup</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a:solidFill>
                            <a:srgbClr val="000000"/>
                          </a:solidFill>
                          <a:effectLst/>
                          <a:latin typeface="Calibri" panose="020F0502020204030204" pitchFamily="34" charset="0"/>
                        </a:rPr>
                        <a:t>UnitkW2ndBaseline</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600820401"/>
                  </a:ext>
                </a:extLst>
              </a:tr>
              <a:tr h="190687">
                <a:tc>
                  <a:txBody>
                    <a:bodyPr/>
                    <a:lstStyle/>
                    <a:p>
                      <a:pPr algn="ctr" fontAlgn="ctr"/>
                      <a:endParaRPr lang="en-US" sz="1000" b="0" i="0" u="none" strike="noStrike">
                        <a:solidFill>
                          <a:srgbClr val="000000"/>
                        </a:solidFill>
                        <a:effectLst/>
                        <a:latin typeface="Calibri" panose="020F0502020204030204" pitchFamily="34" charset="0"/>
                      </a:endParaRPr>
                    </a:p>
                  </a:txBody>
                  <a:tcPr marL="10424" marR="10424" marT="10424" marB="0" anchor="ctr">
                    <a:lnL>
                      <a:noFill/>
                    </a:lnL>
                    <a:lnR w="6350" cap="flat" cmpd="sng" algn="ctr">
                      <a:solidFill>
                        <a:srgbClr val="808080"/>
                      </a:solidFill>
                      <a:prstDash val="solid"/>
                      <a:round/>
                      <a:headEnd type="none" w="med" len="med"/>
                      <a:tailEnd type="none" w="med" len="med"/>
                    </a:lnR>
                    <a:lnT>
                      <a:noFill/>
                    </a:lnT>
                    <a:lnB>
                      <a:noFill/>
                    </a:lnB>
                  </a:tcPr>
                </a:tc>
                <a:tc>
                  <a:txBody>
                    <a:bodyPr/>
                    <a:lstStyle/>
                    <a:p>
                      <a:pPr algn="l" fontAlgn="ctr"/>
                      <a:r>
                        <a:rPr lang="en-US" sz="1100" b="0" i="0" u="none" strike="noStrike">
                          <a:solidFill>
                            <a:srgbClr val="000000"/>
                          </a:solidFill>
                          <a:effectLst/>
                          <a:latin typeface="Calibri" panose="020F0502020204030204" pitchFamily="34" charset="0"/>
                        </a:rPr>
                        <a:t>TechType</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a:solidFill>
                            <a:srgbClr val="000000"/>
                          </a:solidFill>
                          <a:effectLst/>
                          <a:latin typeface="Calibri" panose="020F0502020204030204" pitchFamily="34" charset="0"/>
                        </a:rPr>
                        <a:t>UnitkWh1stBaseline</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233230258"/>
                  </a:ext>
                </a:extLst>
              </a:tr>
              <a:tr h="190687">
                <a:tc>
                  <a:txBody>
                    <a:bodyPr/>
                    <a:lstStyle/>
                    <a:p>
                      <a:pPr algn="ctr" fontAlgn="ctr"/>
                      <a:endParaRPr lang="en-US" sz="1000" b="0" i="0" u="none" strike="noStrike">
                        <a:solidFill>
                          <a:srgbClr val="000000"/>
                        </a:solidFill>
                        <a:effectLst/>
                        <a:latin typeface="Calibri" panose="020F0502020204030204" pitchFamily="34" charset="0"/>
                      </a:endParaRPr>
                    </a:p>
                  </a:txBody>
                  <a:tcPr marL="10424" marR="10424" marT="10424" marB="0" anchor="ctr">
                    <a:lnL>
                      <a:noFill/>
                    </a:lnL>
                    <a:lnR w="6350" cap="flat" cmpd="sng" algn="ctr">
                      <a:solidFill>
                        <a:srgbClr val="808080"/>
                      </a:solidFill>
                      <a:prstDash val="solid"/>
                      <a:round/>
                      <a:headEnd type="none" w="med" len="med"/>
                      <a:tailEnd type="none" w="med" len="med"/>
                    </a:lnR>
                    <a:lnT>
                      <a:noFill/>
                    </a:lnT>
                    <a:lnB>
                      <a:noFill/>
                    </a:lnB>
                  </a:tcPr>
                </a:tc>
                <a:tc>
                  <a:txBody>
                    <a:bodyPr/>
                    <a:lstStyle/>
                    <a:p>
                      <a:pPr algn="l" fontAlgn="ctr"/>
                      <a:r>
                        <a:rPr lang="en-US" sz="1100" b="0" i="0" u="none" strike="noStrike">
                          <a:solidFill>
                            <a:srgbClr val="000000"/>
                          </a:solidFill>
                          <a:effectLst/>
                          <a:latin typeface="Calibri" panose="020F0502020204030204" pitchFamily="34" charset="0"/>
                        </a:rPr>
                        <a:t>UseCategory</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a:solidFill>
                            <a:srgbClr val="000000"/>
                          </a:solidFill>
                          <a:effectLst/>
                          <a:latin typeface="Calibri" panose="020F0502020204030204" pitchFamily="34" charset="0"/>
                        </a:rPr>
                        <a:t>UnitkWh2ndBaseline</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384113501"/>
                  </a:ext>
                </a:extLst>
              </a:tr>
              <a:tr h="190687">
                <a:tc>
                  <a:txBody>
                    <a:bodyPr/>
                    <a:lstStyle/>
                    <a:p>
                      <a:pPr algn="ctr" fontAlgn="ctr"/>
                      <a:endParaRPr lang="en-US" sz="1000" b="0" i="0" u="none" strike="noStrike">
                        <a:solidFill>
                          <a:srgbClr val="000000"/>
                        </a:solidFill>
                        <a:effectLst/>
                        <a:latin typeface="Calibri" panose="020F0502020204030204" pitchFamily="34" charset="0"/>
                      </a:endParaRPr>
                    </a:p>
                  </a:txBody>
                  <a:tcPr marL="10424" marR="10424" marT="10424" marB="0" anchor="ctr">
                    <a:lnL>
                      <a:noFill/>
                    </a:lnL>
                    <a:lnR w="6350" cap="flat" cmpd="sng" algn="ctr">
                      <a:solidFill>
                        <a:srgbClr val="808080"/>
                      </a:solidFill>
                      <a:prstDash val="solid"/>
                      <a:round/>
                      <a:headEnd type="none" w="med" len="med"/>
                      <a:tailEnd type="none" w="med" len="med"/>
                    </a:lnR>
                    <a:lnT>
                      <a:noFill/>
                    </a:lnT>
                    <a:lnB>
                      <a:noFill/>
                    </a:lnB>
                  </a:tcPr>
                </a:tc>
                <a:tc>
                  <a:txBody>
                    <a:bodyPr/>
                    <a:lstStyle/>
                    <a:p>
                      <a:pPr algn="l" fontAlgn="ctr"/>
                      <a:r>
                        <a:rPr lang="en-US" sz="1100" b="0" i="0" u="none" strike="noStrike" dirty="0">
                          <a:solidFill>
                            <a:srgbClr val="000000"/>
                          </a:solidFill>
                          <a:effectLst/>
                          <a:latin typeface="Calibri" panose="020F0502020204030204" pitchFamily="34" charset="0"/>
                        </a:rPr>
                        <a:t>UseSubCategory</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a:solidFill>
                            <a:srgbClr val="000000"/>
                          </a:solidFill>
                          <a:effectLst/>
                          <a:latin typeface="Calibri" panose="020F0502020204030204" pitchFamily="34" charset="0"/>
                        </a:rPr>
                        <a:t>UnitMeaCost1stBaseline</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2955129466"/>
                  </a:ext>
                </a:extLst>
              </a:tr>
              <a:tr h="190687">
                <a:tc>
                  <a:txBody>
                    <a:bodyPr/>
                    <a:lstStyle/>
                    <a:p>
                      <a:pPr algn="ctr" fontAlgn="ctr"/>
                      <a:endParaRPr lang="en-US" sz="1000" b="0" i="0" u="none" strike="noStrike" dirty="0">
                        <a:solidFill>
                          <a:srgbClr val="000000"/>
                        </a:solidFill>
                        <a:effectLst/>
                        <a:latin typeface="Calibri" panose="020F0502020204030204" pitchFamily="34" charset="0"/>
                      </a:endParaRPr>
                    </a:p>
                  </a:txBody>
                  <a:tcPr marL="10424" marR="10424" marT="10424" marB="0" anchor="ctr">
                    <a:lnL>
                      <a:noFill/>
                    </a:lnL>
                    <a:lnR w="6350" cap="flat" cmpd="sng" algn="ctr">
                      <a:solidFill>
                        <a:srgbClr val="808080"/>
                      </a:solidFill>
                      <a:prstDash val="solid"/>
                      <a:round/>
                      <a:headEnd type="none" w="med" len="med"/>
                      <a:tailEnd type="none" w="med" len="med"/>
                    </a:lnR>
                    <a:lnT>
                      <a:noFill/>
                    </a:lnT>
                    <a:lnB>
                      <a:noFill/>
                    </a:lnB>
                  </a:tcPr>
                </a:tc>
                <a:tc>
                  <a:txBody>
                    <a:bodyPr/>
                    <a:lstStyle/>
                    <a:p>
                      <a:pPr algn="l" fontAlgn="ctr"/>
                      <a:r>
                        <a:rPr lang="en-US" sz="1100" b="0" i="0" u="none" strike="noStrike" dirty="0">
                          <a:solidFill>
                            <a:srgbClr val="000000"/>
                          </a:solidFill>
                          <a:effectLst/>
                          <a:latin typeface="Calibri" panose="020F0502020204030204" pitchFamily="34" charset="0"/>
                        </a:rPr>
                        <a:t>Version</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w="6350" cap="flat" cmpd="sng" algn="ctr">
                      <a:solidFill>
                        <a:srgbClr val="808080"/>
                      </a:solidFill>
                      <a:prstDash val="solid"/>
                      <a:round/>
                      <a:headEnd type="none" w="med" len="med"/>
                      <a:tailEnd type="none" w="med" len="med"/>
                    </a:lnB>
                    <a:solidFill>
                      <a:srgbClr val="C6E0B4"/>
                    </a:solidFill>
                  </a:tcPr>
                </a:tc>
                <a:tc>
                  <a:txBody>
                    <a:bodyPr/>
                    <a:lstStyle/>
                    <a:p>
                      <a:pPr algn="l" fontAlgn="ctr"/>
                      <a:r>
                        <a:rPr lang="en-US" sz="1100" b="0" i="0" u="none" strike="noStrike" dirty="0">
                          <a:solidFill>
                            <a:srgbClr val="000000"/>
                          </a:solidFill>
                          <a:effectLst/>
                          <a:latin typeface="Calibri" panose="020F0502020204030204" pitchFamily="34" charset="0"/>
                        </a:rPr>
                        <a:t>UnitMeaCost2ndBaseline</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2351352855"/>
                  </a:ext>
                </a:extLst>
              </a:tr>
              <a:tr h="190687">
                <a:tc>
                  <a:txBody>
                    <a:bodyPr/>
                    <a:lstStyle/>
                    <a:p>
                      <a:pPr algn="ctr" fontAlgn="ctr"/>
                      <a:endParaRPr lang="en-US" sz="1000" b="0" i="0" u="none" strike="noStrike">
                        <a:solidFill>
                          <a:srgbClr val="000000"/>
                        </a:solidFill>
                        <a:effectLst/>
                        <a:latin typeface="Calibri" panose="020F0502020204030204" pitchFamily="34" charset="0"/>
                      </a:endParaRPr>
                    </a:p>
                  </a:txBody>
                  <a:tcPr marL="10424" marR="10424" marT="10424" marB="0" anchor="ctr">
                    <a:lnL>
                      <a:noFill/>
                    </a:lnL>
                    <a:lnR>
                      <a:noFill/>
                    </a:lnR>
                    <a:lnT>
                      <a:noFill/>
                    </a:lnT>
                    <a:lnB>
                      <a:noFill/>
                    </a:lnB>
                  </a:tcPr>
                </a:tc>
                <a:tc>
                  <a:txBody>
                    <a:bodyPr/>
                    <a:lstStyle/>
                    <a:p>
                      <a:pPr algn="ctr" fontAlgn="ctr"/>
                      <a:endParaRPr lang="en-US" sz="1000" b="0" i="0" u="none" strike="noStrike">
                        <a:solidFill>
                          <a:srgbClr val="000000"/>
                        </a:solidFill>
                        <a:effectLst/>
                        <a:latin typeface="Calibri" panose="020F0502020204030204" pitchFamily="34" charset="0"/>
                      </a:endParaRPr>
                    </a:p>
                  </a:txBody>
                  <a:tcPr marL="10424" marR="10424" marT="10424" marB="0" anchor="ctr">
                    <a:lnL>
                      <a:noFill/>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a:noFill/>
                    </a:lnB>
                  </a:tcPr>
                </a:tc>
                <a:tc>
                  <a:txBody>
                    <a:bodyPr/>
                    <a:lstStyle/>
                    <a:p>
                      <a:pPr algn="l" fontAlgn="ctr"/>
                      <a:r>
                        <a:rPr lang="en-US" sz="1100" b="0" i="0" u="none" strike="noStrike">
                          <a:solidFill>
                            <a:srgbClr val="000000"/>
                          </a:solidFill>
                          <a:effectLst/>
                          <a:latin typeface="Calibri" panose="020F0502020204030204" pitchFamily="34" charset="0"/>
                        </a:rPr>
                        <a:t>UnitTherm1stBaseline</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456368954"/>
                  </a:ext>
                </a:extLst>
              </a:tr>
              <a:tr h="190687">
                <a:tc>
                  <a:txBody>
                    <a:bodyPr/>
                    <a:lstStyle/>
                    <a:p>
                      <a:pPr algn="ctr" fontAlgn="ctr"/>
                      <a:endParaRPr lang="en-US" sz="1000" b="0" i="0" u="none" strike="noStrike">
                        <a:solidFill>
                          <a:srgbClr val="000000"/>
                        </a:solidFill>
                        <a:effectLst/>
                        <a:latin typeface="Calibri" panose="020F0502020204030204" pitchFamily="34" charset="0"/>
                      </a:endParaRPr>
                    </a:p>
                  </a:txBody>
                  <a:tcPr marL="10424" marR="10424" marT="10424" marB="0" anchor="ctr">
                    <a:lnL>
                      <a:noFill/>
                    </a:lnL>
                    <a:lnR>
                      <a:noFill/>
                    </a:lnR>
                    <a:lnT>
                      <a:noFill/>
                    </a:lnT>
                    <a:lnB>
                      <a:noFill/>
                    </a:lnB>
                  </a:tcPr>
                </a:tc>
                <a:tc>
                  <a:txBody>
                    <a:bodyPr/>
                    <a:lstStyle/>
                    <a:p>
                      <a:pPr algn="ctr" fontAlgn="ctr"/>
                      <a:endParaRPr lang="en-US" sz="1000" b="0" i="0" u="none" strike="noStrike">
                        <a:solidFill>
                          <a:srgbClr val="000000"/>
                        </a:solidFill>
                        <a:effectLst/>
                        <a:latin typeface="Calibri" panose="020F0502020204030204" pitchFamily="34" charset="0"/>
                      </a:endParaRPr>
                    </a:p>
                  </a:txBody>
                  <a:tcPr marL="10424" marR="10424" marT="10424" marB="0" anchor="ctr">
                    <a:lnL>
                      <a:noFill/>
                    </a:lnL>
                    <a:lnR w="6350" cap="flat" cmpd="sng" algn="ctr">
                      <a:solidFill>
                        <a:srgbClr val="808080"/>
                      </a:solidFill>
                      <a:prstDash val="solid"/>
                      <a:round/>
                      <a:headEnd type="none" w="med" len="med"/>
                      <a:tailEnd type="none" w="med" len="med"/>
                    </a:lnR>
                    <a:lnT>
                      <a:noFill/>
                    </a:lnT>
                    <a:lnB>
                      <a:noFill/>
                    </a:lnB>
                  </a:tcPr>
                </a:tc>
                <a:tc>
                  <a:txBody>
                    <a:bodyPr/>
                    <a:lstStyle/>
                    <a:p>
                      <a:pPr algn="l" fontAlgn="ctr"/>
                      <a:r>
                        <a:rPr lang="en-US" sz="1100" b="0" i="0" u="none" strike="noStrike" dirty="0">
                          <a:solidFill>
                            <a:srgbClr val="000000"/>
                          </a:solidFill>
                          <a:effectLst/>
                          <a:latin typeface="Calibri" panose="020F0502020204030204" pitchFamily="34" charset="0"/>
                        </a:rPr>
                        <a:t>UnitTherm2ndBaseline</a:t>
                      </a:r>
                    </a:p>
                  </a:txBody>
                  <a:tcPr marL="171450"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w="6350" cap="flat" cmpd="sng" algn="ctr">
                      <a:solidFill>
                        <a:srgbClr val="808080"/>
                      </a:solidFill>
                      <a:prstDash val="solid"/>
                      <a:round/>
                      <a:headEnd type="none" w="med" len="med"/>
                      <a:tailEnd type="none" w="med" len="med"/>
                    </a:lnB>
                    <a:solidFill>
                      <a:srgbClr val="BDD7EE"/>
                    </a:solidFill>
                  </a:tcPr>
                </a:tc>
                <a:extLst>
                  <a:ext uri="{0D108BD9-81ED-4DB2-BD59-A6C34878D82A}">
                    <a16:rowId xmlns="" xmlns:a16="http://schemas.microsoft.com/office/drawing/2014/main" val="413187871"/>
                  </a:ext>
                </a:extLst>
              </a:tr>
            </a:tbl>
          </a:graphicData>
        </a:graphic>
      </p:graphicFrame>
      <p:pic>
        <p:nvPicPr>
          <p:cNvPr id="6" name="Picture 5"/>
          <p:cNvPicPr>
            <a:picLocks noChangeAspect="1"/>
          </p:cNvPicPr>
          <p:nvPr/>
        </p:nvPicPr>
        <p:blipFill>
          <a:blip r:embed="rId3"/>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3677185854"/>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 xmlns:a16="http://schemas.microsoft.com/office/drawing/2014/main" id="{49CD7C27-B0B2-40D3-B25C-B629B6427A75}"/>
              </a:ext>
            </a:extLst>
          </p:cNvPr>
          <p:cNvSpPr>
            <a:spLocks noGrp="1"/>
          </p:cNvSpPr>
          <p:nvPr>
            <p:ph type="sldNum" sz="quarter" idx="12"/>
          </p:nvPr>
        </p:nvSpPr>
        <p:spPr/>
        <p:txBody>
          <a:bodyPr/>
          <a:lstStyle/>
          <a:p>
            <a:fld id="{7E0D9DA9-5B82-4194-9CC5-617E737A7C31}" type="slidenum">
              <a:rPr lang="en-US" smtClean="0"/>
              <a:t>17</a:t>
            </a:fld>
            <a:endParaRPr lang="en-US"/>
          </a:p>
        </p:txBody>
      </p:sp>
      <p:graphicFrame>
        <p:nvGraphicFramePr>
          <p:cNvPr id="6" name="Table 5">
            <a:extLst>
              <a:ext uri="{FF2B5EF4-FFF2-40B4-BE49-F238E27FC236}">
                <a16:creationId xmlns="" xmlns:a16="http://schemas.microsoft.com/office/drawing/2014/main" id="{8AF7312D-F9C2-4249-82D6-26722E82E24C}"/>
              </a:ext>
            </a:extLst>
          </p:cNvPr>
          <p:cNvGraphicFramePr>
            <a:graphicFrameLocks noGrp="1"/>
          </p:cNvGraphicFramePr>
          <p:nvPr>
            <p:extLst/>
          </p:nvPr>
        </p:nvGraphicFramePr>
        <p:xfrm>
          <a:off x="1989932" y="1319296"/>
          <a:ext cx="8292486" cy="3916084"/>
        </p:xfrm>
        <a:graphic>
          <a:graphicData uri="http://schemas.openxmlformats.org/drawingml/2006/table">
            <a:tbl>
              <a:tblPr/>
              <a:tblGrid>
                <a:gridCol w="2138786">
                  <a:extLst>
                    <a:ext uri="{9D8B030D-6E8A-4147-A177-3AD203B41FA5}">
                      <a16:colId xmlns="" xmlns:a16="http://schemas.microsoft.com/office/drawing/2014/main" val="4247769734"/>
                    </a:ext>
                  </a:extLst>
                </a:gridCol>
                <a:gridCol w="6153700">
                  <a:extLst>
                    <a:ext uri="{9D8B030D-6E8A-4147-A177-3AD203B41FA5}">
                      <a16:colId xmlns="" xmlns:a16="http://schemas.microsoft.com/office/drawing/2014/main" val="1566641544"/>
                    </a:ext>
                  </a:extLst>
                </a:gridCol>
              </a:tblGrid>
              <a:tr h="384742">
                <a:tc>
                  <a:txBody>
                    <a:bodyPr/>
                    <a:lstStyle/>
                    <a:p>
                      <a:pPr algn="ctr" fontAlgn="ctr"/>
                      <a:r>
                        <a:rPr lang="en-US" sz="1100" b="1" i="0" u="none" strike="noStrike" dirty="0">
                          <a:solidFill>
                            <a:srgbClr val="000000"/>
                          </a:solidFill>
                          <a:effectLst/>
                          <a:latin typeface="Calibri" panose="020F0502020204030204" pitchFamily="34" charset="0"/>
                        </a:rPr>
                        <a:t>CE Input Fields</a:t>
                      </a:r>
                    </a:p>
                  </a:txBody>
                  <a:tcPr marL="8578" marR="8578" marT="8578"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ctr"/>
                      <a:r>
                        <a:rPr lang="en-US" sz="1100" b="1" i="0" u="none" strike="noStrike" dirty="0">
                          <a:solidFill>
                            <a:srgbClr val="000000"/>
                          </a:solidFill>
                          <a:effectLst/>
                          <a:latin typeface="Calibri" panose="020F0502020204030204" pitchFamily="34" charset="0"/>
                        </a:rPr>
                        <a:t>Description/definition</a:t>
                      </a:r>
                    </a:p>
                  </a:txBody>
                  <a:tcPr marL="8578" marR="8578" marT="8578"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extLst>
                  <a:ext uri="{0D108BD9-81ED-4DB2-BD59-A6C34878D82A}">
                    <a16:rowId xmlns="" xmlns:a16="http://schemas.microsoft.com/office/drawing/2014/main" val="3844593890"/>
                  </a:ext>
                </a:extLst>
              </a:tr>
              <a:tr h="228766">
                <a:tc>
                  <a:txBody>
                    <a:bodyPr/>
                    <a:lstStyle/>
                    <a:p>
                      <a:pPr algn="l" fontAlgn="ctr"/>
                      <a:r>
                        <a:rPr lang="en-US" sz="1050" b="0" i="0" u="none" strike="noStrike">
                          <a:solidFill>
                            <a:srgbClr val="000000"/>
                          </a:solidFill>
                          <a:effectLst/>
                          <a:latin typeface="Calibri" panose="020F0502020204030204" pitchFamily="34" charset="0"/>
                        </a:rPr>
                        <a:t>CEInputID</a:t>
                      </a:r>
                    </a:p>
                  </a:txBody>
                  <a:tcPr marL="154406" marR="8578" marT="8578"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a:noFill/>
                    </a:lnB>
                    <a:solidFill>
                      <a:srgbClr val="FFF2CC"/>
                    </a:solidFill>
                  </a:tcPr>
                </a:tc>
                <a:tc>
                  <a:txBody>
                    <a:bodyPr/>
                    <a:lstStyle/>
                    <a:p>
                      <a:pPr marL="182880" lvl="1" algn="l" fontAlgn="ctr"/>
                      <a:r>
                        <a:rPr lang="en-US" sz="1050" b="0" i="0" u="none" strike="noStrike" dirty="0">
                          <a:solidFill>
                            <a:srgbClr val="000000"/>
                          </a:solidFill>
                          <a:effectLst/>
                          <a:latin typeface="Calibri" panose="020F0502020204030204" pitchFamily="34" charset="0"/>
                        </a:rPr>
                        <a:t>Unique and persistent filing identifier</a:t>
                      </a:r>
                    </a:p>
                  </a:txBody>
                  <a:tcPr marL="8578" marR="8578" marT="8578" marB="0" anchor="ctr">
                    <a:lnL w="6350" cap="flat" cmpd="sng" algn="ctr">
                      <a:solidFill>
                        <a:srgbClr val="80808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rgbClr val="808080"/>
                      </a:solidFill>
                      <a:prstDash val="solid"/>
                      <a:round/>
                      <a:headEnd type="none" w="med" len="med"/>
                      <a:tailEnd type="none" w="med" len="med"/>
                    </a:lnT>
                    <a:lnB>
                      <a:noFill/>
                    </a:lnB>
                    <a:solidFill>
                      <a:srgbClr val="FFF2CC"/>
                    </a:solidFill>
                  </a:tcPr>
                </a:tc>
                <a:extLst>
                  <a:ext uri="{0D108BD9-81ED-4DB2-BD59-A6C34878D82A}">
                    <a16:rowId xmlns="" xmlns:a16="http://schemas.microsoft.com/office/drawing/2014/main" val="416867756"/>
                  </a:ext>
                </a:extLst>
              </a:tr>
              <a:tr h="228766">
                <a:tc>
                  <a:txBody>
                    <a:bodyPr/>
                    <a:lstStyle/>
                    <a:p>
                      <a:pPr algn="l" fontAlgn="ctr"/>
                      <a:r>
                        <a:rPr lang="en-US" sz="1050" b="0" i="0" u="none" strike="noStrike" dirty="0">
                          <a:solidFill>
                            <a:srgbClr val="000000"/>
                          </a:solidFill>
                          <a:effectLst/>
                          <a:latin typeface="Calibri" panose="020F0502020204030204" pitchFamily="34" charset="0"/>
                        </a:rPr>
                        <a:t>ClaimYearQuarter</a:t>
                      </a:r>
                    </a:p>
                  </a:txBody>
                  <a:tcPr marL="154406" marR="8578" marT="8578"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FFF2CC"/>
                    </a:solidFill>
                  </a:tcPr>
                </a:tc>
                <a:tc>
                  <a:txBody>
                    <a:bodyPr/>
                    <a:lstStyle/>
                    <a:p>
                      <a:pPr marL="182880" lvl="1" algn="l" fontAlgn="ctr"/>
                      <a:r>
                        <a:rPr lang="en-US" sz="1050" b="0" i="0" u="none" strike="noStrike" dirty="0">
                          <a:solidFill>
                            <a:srgbClr val="000000"/>
                          </a:solidFill>
                          <a:effectLst/>
                          <a:latin typeface="Calibri" panose="020F0502020204030204" pitchFamily="34" charset="0"/>
                        </a:rPr>
                        <a:t>The quarter when the claim is being made (</a:t>
                      </a:r>
                      <a:r>
                        <a:rPr lang="en-US" sz="1050" b="0" i="0" u="none" strike="noStrike" dirty="0" err="1">
                          <a:solidFill>
                            <a:srgbClr val="000000"/>
                          </a:solidFill>
                          <a:effectLst/>
                          <a:latin typeface="Calibri" panose="020F0502020204030204" pitchFamily="34" charset="0"/>
                        </a:rPr>
                        <a:t>eg.</a:t>
                      </a:r>
                      <a:r>
                        <a:rPr lang="en-US" sz="1050" b="0" i="0" u="none" strike="noStrike" dirty="0">
                          <a:solidFill>
                            <a:srgbClr val="000000"/>
                          </a:solidFill>
                          <a:effectLst/>
                          <a:latin typeface="Calibri" panose="020F0502020204030204" pitchFamily="34" charset="0"/>
                        </a:rPr>
                        <a:t> '2019Q1')</a:t>
                      </a:r>
                    </a:p>
                  </a:txBody>
                  <a:tcPr marL="8578" marR="8578" marT="8578" marB="0" anchor="ctr">
                    <a:lnL w="6350" cap="flat" cmpd="sng" algn="ctr">
                      <a:solidFill>
                        <a:srgbClr val="80808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a:noFill/>
                    </a:lnT>
                    <a:lnB>
                      <a:noFill/>
                    </a:lnB>
                    <a:solidFill>
                      <a:srgbClr val="FFF2CC"/>
                    </a:solidFill>
                  </a:tcPr>
                </a:tc>
                <a:extLst>
                  <a:ext uri="{0D108BD9-81ED-4DB2-BD59-A6C34878D82A}">
                    <a16:rowId xmlns="" xmlns:a16="http://schemas.microsoft.com/office/drawing/2014/main" val="2784419155"/>
                  </a:ext>
                </a:extLst>
              </a:tr>
              <a:tr h="228766">
                <a:tc>
                  <a:txBody>
                    <a:bodyPr/>
                    <a:lstStyle/>
                    <a:p>
                      <a:pPr algn="l" fontAlgn="ctr"/>
                      <a:r>
                        <a:rPr lang="en-US" sz="1050" b="0" i="0" u="none" strike="noStrike" dirty="0">
                          <a:solidFill>
                            <a:srgbClr val="000000"/>
                          </a:solidFill>
                          <a:effectLst/>
                          <a:latin typeface="Calibri" panose="020F0502020204030204" pitchFamily="34" charset="0"/>
                        </a:rPr>
                        <a:t>InstallationRatekW</a:t>
                      </a:r>
                    </a:p>
                  </a:txBody>
                  <a:tcPr marL="154406" marR="8578" marT="8578"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FFF2CC"/>
                    </a:solidFill>
                  </a:tcPr>
                </a:tc>
                <a:tc>
                  <a:txBody>
                    <a:bodyPr/>
                    <a:lstStyle/>
                    <a:p>
                      <a:pPr marL="182880" lvl="1" algn="l" fontAlgn="ctr"/>
                      <a:r>
                        <a:rPr lang="en-US" sz="1050" b="0" i="0" u="none" strike="noStrike" dirty="0">
                          <a:solidFill>
                            <a:srgbClr val="000000"/>
                          </a:solidFill>
                          <a:effectLst/>
                          <a:latin typeface="Calibri" panose="020F0502020204030204" pitchFamily="34" charset="0"/>
                        </a:rPr>
                        <a:t>kW weighted installation rate for all measures included in the associated claim (Custom=1)</a:t>
                      </a:r>
                    </a:p>
                  </a:txBody>
                  <a:tcPr marL="8578" marR="8578" marT="8578" marB="0" anchor="ctr">
                    <a:lnL w="6350" cap="flat" cmpd="sng" algn="ctr">
                      <a:solidFill>
                        <a:srgbClr val="80808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a:noFill/>
                    </a:lnT>
                    <a:lnB>
                      <a:noFill/>
                    </a:lnB>
                    <a:solidFill>
                      <a:srgbClr val="FFF2CC"/>
                    </a:solidFill>
                  </a:tcPr>
                </a:tc>
                <a:extLst>
                  <a:ext uri="{0D108BD9-81ED-4DB2-BD59-A6C34878D82A}">
                    <a16:rowId xmlns="" xmlns:a16="http://schemas.microsoft.com/office/drawing/2014/main" val="2829525483"/>
                  </a:ext>
                </a:extLst>
              </a:tr>
              <a:tr h="228766">
                <a:tc>
                  <a:txBody>
                    <a:bodyPr/>
                    <a:lstStyle/>
                    <a:p>
                      <a:pPr algn="l" fontAlgn="ctr"/>
                      <a:r>
                        <a:rPr lang="en-US" sz="1050" b="0" i="0" u="none" strike="noStrike" dirty="0">
                          <a:solidFill>
                            <a:srgbClr val="000000"/>
                          </a:solidFill>
                          <a:effectLst/>
                          <a:latin typeface="Calibri" panose="020F0502020204030204" pitchFamily="34" charset="0"/>
                        </a:rPr>
                        <a:t>InstallationRatekWh</a:t>
                      </a:r>
                    </a:p>
                  </a:txBody>
                  <a:tcPr marL="154406" marR="8578" marT="8578"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FFF2CC"/>
                    </a:solidFill>
                  </a:tcPr>
                </a:tc>
                <a:tc>
                  <a:txBody>
                    <a:bodyPr/>
                    <a:lstStyle/>
                    <a:p>
                      <a:pPr marL="182880" lvl="1" algn="l" fontAlgn="ctr"/>
                      <a:r>
                        <a:rPr lang="en-US" sz="1050" b="0" i="0" u="none" strike="noStrike" dirty="0">
                          <a:solidFill>
                            <a:srgbClr val="000000"/>
                          </a:solidFill>
                          <a:effectLst/>
                          <a:latin typeface="Calibri" panose="020F0502020204030204" pitchFamily="34" charset="0"/>
                        </a:rPr>
                        <a:t>kWh weighted installation rate for all measures included in the associated claim (Custom=1)</a:t>
                      </a:r>
                    </a:p>
                  </a:txBody>
                  <a:tcPr marL="8578" marR="8578" marT="8578" marB="0" anchor="ctr">
                    <a:lnL w="6350" cap="flat" cmpd="sng" algn="ctr">
                      <a:solidFill>
                        <a:srgbClr val="80808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a:noFill/>
                    </a:lnT>
                    <a:lnB>
                      <a:noFill/>
                    </a:lnB>
                    <a:solidFill>
                      <a:srgbClr val="FFF2CC"/>
                    </a:solidFill>
                  </a:tcPr>
                </a:tc>
                <a:extLst>
                  <a:ext uri="{0D108BD9-81ED-4DB2-BD59-A6C34878D82A}">
                    <a16:rowId xmlns="" xmlns:a16="http://schemas.microsoft.com/office/drawing/2014/main" val="4126495388"/>
                  </a:ext>
                </a:extLst>
              </a:tr>
              <a:tr h="228766">
                <a:tc>
                  <a:txBody>
                    <a:bodyPr/>
                    <a:lstStyle/>
                    <a:p>
                      <a:pPr algn="l" fontAlgn="ctr"/>
                      <a:r>
                        <a:rPr lang="en-US" sz="1050" b="0" i="0" u="none" strike="noStrike" dirty="0">
                          <a:solidFill>
                            <a:srgbClr val="000000"/>
                          </a:solidFill>
                          <a:effectLst/>
                          <a:latin typeface="Calibri" panose="020F0502020204030204" pitchFamily="34" charset="0"/>
                        </a:rPr>
                        <a:t>InstallationRateTherm</a:t>
                      </a:r>
                    </a:p>
                  </a:txBody>
                  <a:tcPr marL="154406" marR="8578" marT="8578"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FFF2CC"/>
                    </a:solidFill>
                  </a:tcPr>
                </a:tc>
                <a:tc>
                  <a:txBody>
                    <a:bodyPr/>
                    <a:lstStyle/>
                    <a:p>
                      <a:pPr marL="182880" lvl="1" algn="l" fontAlgn="ctr"/>
                      <a:r>
                        <a:rPr lang="en-US" sz="1050" b="0" i="0" u="none" strike="noStrike" dirty="0" err="1">
                          <a:solidFill>
                            <a:srgbClr val="000000"/>
                          </a:solidFill>
                          <a:effectLst/>
                          <a:latin typeface="Calibri" panose="020F0502020204030204" pitchFamily="34" charset="0"/>
                        </a:rPr>
                        <a:t>Therm</a:t>
                      </a:r>
                      <a:r>
                        <a:rPr lang="en-US" sz="1050" b="0" i="0" u="none" strike="noStrike" dirty="0">
                          <a:solidFill>
                            <a:srgbClr val="000000"/>
                          </a:solidFill>
                          <a:effectLst/>
                          <a:latin typeface="Calibri" panose="020F0502020204030204" pitchFamily="34" charset="0"/>
                        </a:rPr>
                        <a:t> weighted installation rate for all measures included in the associated claim (Custom=1)</a:t>
                      </a:r>
                    </a:p>
                  </a:txBody>
                  <a:tcPr marL="8578" marR="8578" marT="8578" marB="0" anchor="ctr">
                    <a:lnL w="6350" cap="flat" cmpd="sng" algn="ctr">
                      <a:solidFill>
                        <a:srgbClr val="80808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a:noFill/>
                    </a:lnT>
                    <a:lnB>
                      <a:noFill/>
                    </a:lnB>
                    <a:solidFill>
                      <a:srgbClr val="FFF2CC"/>
                    </a:solidFill>
                  </a:tcPr>
                </a:tc>
                <a:extLst>
                  <a:ext uri="{0D108BD9-81ED-4DB2-BD59-A6C34878D82A}">
                    <a16:rowId xmlns="" xmlns:a16="http://schemas.microsoft.com/office/drawing/2014/main" val="974136315"/>
                  </a:ext>
                </a:extLst>
              </a:tr>
              <a:tr h="228766">
                <a:tc>
                  <a:txBody>
                    <a:bodyPr/>
                    <a:lstStyle/>
                    <a:p>
                      <a:pPr algn="l" fontAlgn="ctr"/>
                      <a:r>
                        <a:rPr lang="en-US" sz="1050" b="0" i="0" u="none" strike="noStrike" dirty="0">
                          <a:solidFill>
                            <a:srgbClr val="000000"/>
                          </a:solidFill>
                          <a:effectLst/>
                          <a:latin typeface="Calibri" panose="020F0502020204030204" pitchFamily="34" charset="0"/>
                        </a:rPr>
                        <a:t>NumUnits</a:t>
                      </a:r>
                    </a:p>
                  </a:txBody>
                  <a:tcPr marL="154406" marR="8578" marT="8578"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FFF2CC"/>
                    </a:solidFill>
                  </a:tcPr>
                </a:tc>
                <a:tc>
                  <a:txBody>
                    <a:bodyPr/>
                    <a:lstStyle/>
                    <a:p>
                      <a:pPr marL="182880" lvl="1" algn="l" fontAlgn="ctr"/>
                      <a:r>
                        <a:rPr lang="en-US" sz="1050" b="0" i="0" u="none" strike="noStrike" dirty="0">
                          <a:solidFill>
                            <a:srgbClr val="000000"/>
                          </a:solidFill>
                          <a:effectLst/>
                          <a:latin typeface="Calibri" panose="020F0502020204030204" pitchFamily="34" charset="0"/>
                        </a:rPr>
                        <a:t>Number of units or quantity associated with this claim/measure/project (</a:t>
                      </a:r>
                      <a:r>
                        <a:rPr lang="en-US" sz="1050" b="0" i="0" u="none" strike="noStrike" dirty="0" err="1">
                          <a:solidFill>
                            <a:srgbClr val="000000"/>
                          </a:solidFill>
                          <a:effectLst/>
                          <a:latin typeface="Calibri" panose="020F0502020204030204" pitchFamily="34" charset="0"/>
                        </a:rPr>
                        <a:t>eg.</a:t>
                      </a:r>
                      <a:r>
                        <a:rPr lang="en-US" sz="1050" b="0" i="0" u="none" strike="noStrike" dirty="0">
                          <a:solidFill>
                            <a:srgbClr val="000000"/>
                          </a:solidFill>
                          <a:effectLst/>
                          <a:latin typeface="Calibri" panose="020F0502020204030204" pitchFamily="34" charset="0"/>
                        </a:rPr>
                        <a:t> 206)</a:t>
                      </a:r>
                    </a:p>
                  </a:txBody>
                  <a:tcPr marL="8578" marR="8578" marT="8578" marB="0" anchor="ctr">
                    <a:lnL w="6350" cap="flat" cmpd="sng" algn="ctr">
                      <a:solidFill>
                        <a:srgbClr val="80808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a:noFill/>
                    </a:lnT>
                    <a:lnB>
                      <a:noFill/>
                    </a:lnB>
                    <a:solidFill>
                      <a:srgbClr val="FFF2CC"/>
                    </a:solidFill>
                  </a:tcPr>
                </a:tc>
                <a:extLst>
                  <a:ext uri="{0D108BD9-81ED-4DB2-BD59-A6C34878D82A}">
                    <a16:rowId xmlns="" xmlns:a16="http://schemas.microsoft.com/office/drawing/2014/main" val="3287860252"/>
                  </a:ext>
                </a:extLst>
              </a:tr>
              <a:tr h="228766">
                <a:tc>
                  <a:txBody>
                    <a:bodyPr/>
                    <a:lstStyle/>
                    <a:p>
                      <a:pPr algn="l" fontAlgn="ctr"/>
                      <a:r>
                        <a:rPr lang="en-US" sz="1050" b="0" i="0" u="none" strike="noStrike" dirty="0">
                          <a:solidFill>
                            <a:srgbClr val="000000"/>
                          </a:solidFill>
                          <a:effectLst/>
                          <a:latin typeface="Calibri" panose="020F0502020204030204" pitchFamily="34" charset="0"/>
                        </a:rPr>
                        <a:t>PrgID</a:t>
                      </a:r>
                    </a:p>
                  </a:txBody>
                  <a:tcPr marL="154406" marR="8578" marT="8578"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FFF2CC"/>
                    </a:solidFill>
                  </a:tcPr>
                </a:tc>
                <a:tc>
                  <a:txBody>
                    <a:bodyPr/>
                    <a:lstStyle/>
                    <a:p>
                      <a:pPr marL="182880" lvl="1" algn="l" fontAlgn="ctr"/>
                      <a:r>
                        <a:rPr lang="en-US" sz="1050" b="0" i="0" u="none" strike="noStrike" dirty="0">
                          <a:solidFill>
                            <a:srgbClr val="000000"/>
                          </a:solidFill>
                          <a:effectLst/>
                          <a:latin typeface="Calibri" panose="020F0502020204030204" pitchFamily="34" charset="0"/>
                        </a:rPr>
                        <a:t>Links Claim to Program table (</a:t>
                      </a:r>
                      <a:r>
                        <a:rPr lang="en-US" sz="1050" b="0" i="0" u="none" strike="noStrike" dirty="0" err="1">
                          <a:solidFill>
                            <a:srgbClr val="000000"/>
                          </a:solidFill>
                          <a:effectLst/>
                          <a:latin typeface="Calibri" panose="020F0502020204030204" pitchFamily="34" charset="0"/>
                        </a:rPr>
                        <a:t>eg.</a:t>
                      </a:r>
                      <a:r>
                        <a:rPr lang="en-US" sz="1050" b="0" i="0" u="none" strike="noStrike" dirty="0">
                          <a:solidFill>
                            <a:srgbClr val="000000"/>
                          </a:solidFill>
                          <a:effectLst/>
                          <a:latin typeface="Calibri" panose="020F0502020204030204" pitchFamily="34" charset="0"/>
                        </a:rPr>
                        <a:t> PGE2001)</a:t>
                      </a:r>
                    </a:p>
                  </a:txBody>
                  <a:tcPr marL="8578" marR="8578" marT="8578" marB="0" anchor="ctr">
                    <a:lnL w="6350" cap="flat" cmpd="sng" algn="ctr">
                      <a:solidFill>
                        <a:srgbClr val="80808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a:noFill/>
                    </a:lnT>
                    <a:lnB>
                      <a:noFill/>
                    </a:lnB>
                    <a:solidFill>
                      <a:srgbClr val="FFF2CC"/>
                    </a:solidFill>
                  </a:tcPr>
                </a:tc>
                <a:extLst>
                  <a:ext uri="{0D108BD9-81ED-4DB2-BD59-A6C34878D82A}">
                    <a16:rowId xmlns="" xmlns:a16="http://schemas.microsoft.com/office/drawing/2014/main" val="2359770080"/>
                  </a:ext>
                </a:extLst>
              </a:tr>
              <a:tr h="228766">
                <a:tc>
                  <a:txBody>
                    <a:bodyPr/>
                    <a:lstStyle/>
                    <a:p>
                      <a:pPr algn="l" fontAlgn="ctr"/>
                      <a:r>
                        <a:rPr lang="en-US" sz="1050" b="0" i="0" u="none" strike="noStrike" dirty="0">
                          <a:solidFill>
                            <a:srgbClr val="000000"/>
                          </a:solidFill>
                          <a:effectLst/>
                          <a:latin typeface="Calibri" panose="020F0502020204030204" pitchFamily="34" charset="0"/>
                        </a:rPr>
                        <a:t>RealizationRatekW</a:t>
                      </a:r>
                    </a:p>
                  </a:txBody>
                  <a:tcPr marL="154406" marR="8578" marT="8578"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FFF2CC"/>
                    </a:solidFill>
                  </a:tcPr>
                </a:tc>
                <a:tc>
                  <a:txBody>
                    <a:bodyPr/>
                    <a:lstStyle/>
                    <a:p>
                      <a:pPr marL="182880" lvl="1" algn="l" fontAlgn="ctr"/>
                      <a:r>
                        <a:rPr lang="en-US" sz="1050" b="0" i="0" u="none" strike="noStrike" dirty="0">
                          <a:solidFill>
                            <a:srgbClr val="000000"/>
                          </a:solidFill>
                          <a:effectLst/>
                          <a:latin typeface="Calibri" panose="020F0502020204030204" pitchFamily="34" charset="0"/>
                        </a:rPr>
                        <a:t>kW weighted Realization rate for all measures included in this claim record (Deemed/DI=1; Custom=0.9)</a:t>
                      </a:r>
                    </a:p>
                  </a:txBody>
                  <a:tcPr marL="8578" marR="8578" marT="8578" marB="0" anchor="ctr">
                    <a:lnL w="6350" cap="flat" cmpd="sng" algn="ctr">
                      <a:solidFill>
                        <a:srgbClr val="80808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a:noFill/>
                    </a:lnT>
                    <a:lnB>
                      <a:noFill/>
                    </a:lnB>
                    <a:solidFill>
                      <a:srgbClr val="FFF2CC"/>
                    </a:solidFill>
                  </a:tcPr>
                </a:tc>
                <a:extLst>
                  <a:ext uri="{0D108BD9-81ED-4DB2-BD59-A6C34878D82A}">
                    <a16:rowId xmlns="" xmlns:a16="http://schemas.microsoft.com/office/drawing/2014/main" val="1687612334"/>
                  </a:ext>
                </a:extLst>
              </a:tr>
              <a:tr h="228766">
                <a:tc>
                  <a:txBody>
                    <a:bodyPr/>
                    <a:lstStyle/>
                    <a:p>
                      <a:pPr algn="l" fontAlgn="ctr"/>
                      <a:r>
                        <a:rPr lang="en-US" sz="1050" b="0" i="0" u="none" strike="noStrike" dirty="0" err="1">
                          <a:solidFill>
                            <a:srgbClr val="000000"/>
                          </a:solidFill>
                          <a:effectLst/>
                          <a:latin typeface="Calibri" panose="020F0502020204030204" pitchFamily="34" charset="0"/>
                        </a:rPr>
                        <a:t>RealizationRatekWh</a:t>
                      </a:r>
                      <a:endParaRPr lang="en-US" sz="1050" b="0" i="0" u="none" strike="noStrike" dirty="0">
                        <a:solidFill>
                          <a:srgbClr val="000000"/>
                        </a:solidFill>
                        <a:effectLst/>
                        <a:latin typeface="Calibri" panose="020F0502020204030204" pitchFamily="34" charset="0"/>
                      </a:endParaRPr>
                    </a:p>
                  </a:txBody>
                  <a:tcPr marL="154406" marR="8578" marT="8578"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FFF2CC"/>
                    </a:solidFill>
                  </a:tcPr>
                </a:tc>
                <a:tc>
                  <a:txBody>
                    <a:bodyPr/>
                    <a:lstStyle/>
                    <a:p>
                      <a:pPr marL="182880" lvl="1" algn="l" fontAlgn="ctr"/>
                      <a:r>
                        <a:rPr lang="en-US" sz="1050" b="0" i="0" u="none" strike="noStrike" dirty="0">
                          <a:solidFill>
                            <a:srgbClr val="000000"/>
                          </a:solidFill>
                          <a:effectLst/>
                          <a:latin typeface="Calibri" panose="020F0502020204030204" pitchFamily="34" charset="0"/>
                        </a:rPr>
                        <a:t>kWh weighted Realization rate for all measures included in this claim record (Deemed/DI=1; Custom=0.9)</a:t>
                      </a:r>
                    </a:p>
                  </a:txBody>
                  <a:tcPr marL="8578" marR="8578" marT="8578" marB="0" anchor="ctr">
                    <a:lnL w="6350" cap="flat" cmpd="sng" algn="ctr">
                      <a:solidFill>
                        <a:srgbClr val="80808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a:noFill/>
                    </a:lnT>
                    <a:lnB>
                      <a:noFill/>
                    </a:lnB>
                    <a:solidFill>
                      <a:srgbClr val="FFF2CC"/>
                    </a:solidFill>
                  </a:tcPr>
                </a:tc>
                <a:extLst>
                  <a:ext uri="{0D108BD9-81ED-4DB2-BD59-A6C34878D82A}">
                    <a16:rowId xmlns="" xmlns:a16="http://schemas.microsoft.com/office/drawing/2014/main" val="3749467099"/>
                  </a:ext>
                </a:extLst>
              </a:tr>
              <a:tr h="228766">
                <a:tc>
                  <a:txBody>
                    <a:bodyPr/>
                    <a:lstStyle/>
                    <a:p>
                      <a:pPr algn="l" fontAlgn="ctr"/>
                      <a:r>
                        <a:rPr lang="en-US" sz="1050" b="0" i="0" u="none" strike="noStrike">
                          <a:solidFill>
                            <a:srgbClr val="000000"/>
                          </a:solidFill>
                          <a:effectLst/>
                          <a:latin typeface="Calibri" panose="020F0502020204030204" pitchFamily="34" charset="0"/>
                        </a:rPr>
                        <a:t>RealizationRateTherm</a:t>
                      </a:r>
                    </a:p>
                  </a:txBody>
                  <a:tcPr marL="154406" marR="8578" marT="8578"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FFF2CC"/>
                    </a:solidFill>
                  </a:tcPr>
                </a:tc>
                <a:tc>
                  <a:txBody>
                    <a:bodyPr/>
                    <a:lstStyle/>
                    <a:p>
                      <a:pPr marL="182880" lvl="1" algn="l" fontAlgn="ctr"/>
                      <a:r>
                        <a:rPr lang="en-US" sz="1050" b="0" i="0" u="none" strike="noStrike" dirty="0" err="1">
                          <a:solidFill>
                            <a:srgbClr val="000000"/>
                          </a:solidFill>
                          <a:effectLst/>
                          <a:latin typeface="Calibri" panose="020F0502020204030204" pitchFamily="34" charset="0"/>
                        </a:rPr>
                        <a:t>Therm</a:t>
                      </a:r>
                      <a:r>
                        <a:rPr lang="en-US" sz="1050" b="0" i="0" u="none" strike="noStrike" dirty="0">
                          <a:solidFill>
                            <a:srgbClr val="000000"/>
                          </a:solidFill>
                          <a:effectLst/>
                          <a:latin typeface="Calibri" panose="020F0502020204030204" pitchFamily="34" charset="0"/>
                        </a:rPr>
                        <a:t> weighted Realization rate for all measures included in this claim record (Deemed/DI=1; Custom=0.9)</a:t>
                      </a:r>
                    </a:p>
                  </a:txBody>
                  <a:tcPr marL="8578" marR="8578" marT="8578" marB="0" anchor="ctr">
                    <a:lnL w="6350" cap="flat" cmpd="sng" algn="ctr">
                      <a:solidFill>
                        <a:srgbClr val="80808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a:noFill/>
                    </a:lnT>
                    <a:lnB>
                      <a:noFill/>
                    </a:lnB>
                    <a:solidFill>
                      <a:srgbClr val="FFF2CC"/>
                    </a:solidFill>
                  </a:tcPr>
                </a:tc>
                <a:extLst>
                  <a:ext uri="{0D108BD9-81ED-4DB2-BD59-A6C34878D82A}">
                    <a16:rowId xmlns="" xmlns:a16="http://schemas.microsoft.com/office/drawing/2014/main" val="605239077"/>
                  </a:ext>
                </a:extLst>
              </a:tr>
              <a:tr h="228766">
                <a:tc>
                  <a:txBody>
                    <a:bodyPr/>
                    <a:lstStyle/>
                    <a:p>
                      <a:pPr algn="l" fontAlgn="ctr"/>
                      <a:r>
                        <a:rPr lang="en-US" sz="1050" b="0" i="0" u="none" strike="noStrike">
                          <a:solidFill>
                            <a:srgbClr val="000000"/>
                          </a:solidFill>
                          <a:effectLst/>
                          <a:latin typeface="Calibri" panose="020F0502020204030204" pitchFamily="34" charset="0"/>
                        </a:rPr>
                        <a:t>Residential_Flag</a:t>
                      </a:r>
                    </a:p>
                  </a:txBody>
                  <a:tcPr marL="154406" marR="8578" marT="8578"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FFF2CC"/>
                    </a:solidFill>
                  </a:tcPr>
                </a:tc>
                <a:tc>
                  <a:txBody>
                    <a:bodyPr/>
                    <a:lstStyle/>
                    <a:p>
                      <a:pPr marL="182880" lvl="1" algn="l" fontAlgn="ctr"/>
                      <a:r>
                        <a:rPr lang="en-US" sz="1050" b="0" i="0" u="none" strike="noStrike" dirty="0">
                          <a:solidFill>
                            <a:srgbClr val="000000"/>
                          </a:solidFill>
                          <a:effectLst/>
                          <a:latin typeface="Calibri" panose="020F0502020204030204" pitchFamily="34" charset="0"/>
                        </a:rPr>
                        <a:t>Flag to identify Residential sites (True= 1; False= 0)</a:t>
                      </a:r>
                    </a:p>
                  </a:txBody>
                  <a:tcPr marL="8578" marR="8578" marT="8578" marB="0" anchor="ctr">
                    <a:lnL w="6350" cap="flat" cmpd="sng" algn="ctr">
                      <a:solidFill>
                        <a:srgbClr val="80808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a:noFill/>
                    </a:lnT>
                    <a:lnB>
                      <a:noFill/>
                    </a:lnB>
                    <a:solidFill>
                      <a:srgbClr val="FFF2CC"/>
                    </a:solidFill>
                  </a:tcPr>
                </a:tc>
                <a:extLst>
                  <a:ext uri="{0D108BD9-81ED-4DB2-BD59-A6C34878D82A}">
                    <a16:rowId xmlns="" xmlns:a16="http://schemas.microsoft.com/office/drawing/2014/main" val="457710660"/>
                  </a:ext>
                </a:extLst>
              </a:tr>
              <a:tr h="228766">
                <a:tc>
                  <a:txBody>
                    <a:bodyPr/>
                    <a:lstStyle/>
                    <a:p>
                      <a:pPr algn="l" fontAlgn="ctr"/>
                      <a:r>
                        <a:rPr lang="en-US" sz="1050" b="0" i="0" u="none" strike="noStrike" dirty="0">
                          <a:solidFill>
                            <a:srgbClr val="000000"/>
                          </a:solidFill>
                          <a:effectLst/>
                          <a:latin typeface="Calibri" panose="020F0502020204030204" pitchFamily="34" charset="0"/>
                        </a:rPr>
                        <a:t>SourceDesc</a:t>
                      </a:r>
                    </a:p>
                  </a:txBody>
                  <a:tcPr marL="154406" marR="8578" marT="8578"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FFF2CC"/>
                    </a:solidFill>
                  </a:tcPr>
                </a:tc>
                <a:tc>
                  <a:txBody>
                    <a:bodyPr/>
                    <a:lstStyle/>
                    <a:p>
                      <a:pPr marL="182880" lvl="1" algn="l" fontAlgn="ctr"/>
                      <a:r>
                        <a:rPr lang="en-US" sz="1050" b="0" i="0" u="none" strike="noStrike" dirty="0">
                          <a:solidFill>
                            <a:srgbClr val="000000"/>
                          </a:solidFill>
                          <a:effectLst/>
                          <a:latin typeface="Calibri" panose="020F0502020204030204" pitchFamily="34" charset="0"/>
                        </a:rPr>
                        <a:t>Description of the specific source for the data; The workpaper or DEER ID including revision (</a:t>
                      </a:r>
                      <a:r>
                        <a:rPr lang="en-US" sz="1050" b="0" i="0" u="none" strike="noStrike" dirty="0" err="1">
                          <a:solidFill>
                            <a:srgbClr val="000000"/>
                          </a:solidFill>
                          <a:effectLst/>
                          <a:latin typeface="Calibri" panose="020F0502020204030204" pitchFamily="34" charset="0"/>
                        </a:rPr>
                        <a:t>eg.</a:t>
                      </a:r>
                      <a:r>
                        <a:rPr lang="en-US" sz="1050" b="0" i="0" u="none" strike="noStrike" dirty="0">
                          <a:solidFill>
                            <a:srgbClr val="000000"/>
                          </a:solidFill>
                          <a:effectLst/>
                          <a:latin typeface="Calibri" panose="020F0502020204030204" pitchFamily="34" charset="0"/>
                        </a:rPr>
                        <a:t> PGE3PHVC149r0)</a:t>
                      </a:r>
                    </a:p>
                  </a:txBody>
                  <a:tcPr marL="8578" marR="8578" marT="8578" marB="0" anchor="ctr">
                    <a:lnL w="6350" cap="flat" cmpd="sng" algn="ctr">
                      <a:solidFill>
                        <a:srgbClr val="80808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a:noFill/>
                    </a:lnT>
                    <a:lnB>
                      <a:noFill/>
                    </a:lnB>
                    <a:solidFill>
                      <a:srgbClr val="FFF2CC"/>
                    </a:solidFill>
                  </a:tcPr>
                </a:tc>
                <a:extLst>
                  <a:ext uri="{0D108BD9-81ED-4DB2-BD59-A6C34878D82A}">
                    <a16:rowId xmlns="" xmlns:a16="http://schemas.microsoft.com/office/drawing/2014/main" val="4168366251"/>
                  </a:ext>
                </a:extLst>
              </a:tr>
              <a:tr h="228766">
                <a:tc>
                  <a:txBody>
                    <a:bodyPr/>
                    <a:lstStyle/>
                    <a:p>
                      <a:pPr algn="l" fontAlgn="ctr"/>
                      <a:r>
                        <a:rPr lang="en-US" sz="1050" b="0" i="0" u="none" strike="noStrike">
                          <a:solidFill>
                            <a:srgbClr val="000000"/>
                          </a:solidFill>
                          <a:effectLst/>
                          <a:latin typeface="Calibri" panose="020F0502020204030204" pitchFamily="34" charset="0"/>
                        </a:rPr>
                        <a:t>UnitEndUserRebate</a:t>
                      </a:r>
                    </a:p>
                  </a:txBody>
                  <a:tcPr marL="154406" marR="8578" marT="8578"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FFF2CC"/>
                    </a:solidFill>
                  </a:tcPr>
                </a:tc>
                <a:tc>
                  <a:txBody>
                    <a:bodyPr/>
                    <a:lstStyle/>
                    <a:p>
                      <a:pPr marL="182880" lvl="1" algn="l" fontAlgn="ctr"/>
                      <a:r>
                        <a:rPr lang="en-US" sz="1050" b="0" i="0" u="none" strike="noStrike" dirty="0">
                          <a:solidFill>
                            <a:srgbClr val="000000"/>
                          </a:solidFill>
                          <a:effectLst/>
                          <a:latin typeface="Calibri" panose="020F0502020204030204" pitchFamily="34" charset="0"/>
                        </a:rPr>
                        <a:t>Actual cost in dollars of rebates to the end user</a:t>
                      </a:r>
                    </a:p>
                  </a:txBody>
                  <a:tcPr marL="8578" marR="8578" marT="8578" marB="0" anchor="ctr">
                    <a:lnL w="6350" cap="flat" cmpd="sng" algn="ctr">
                      <a:solidFill>
                        <a:srgbClr val="80808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a:noFill/>
                    </a:lnT>
                    <a:lnB>
                      <a:noFill/>
                    </a:lnB>
                    <a:solidFill>
                      <a:srgbClr val="FFF2CC"/>
                    </a:solidFill>
                  </a:tcPr>
                </a:tc>
                <a:extLst>
                  <a:ext uri="{0D108BD9-81ED-4DB2-BD59-A6C34878D82A}">
                    <a16:rowId xmlns="" xmlns:a16="http://schemas.microsoft.com/office/drawing/2014/main" val="357283414"/>
                  </a:ext>
                </a:extLst>
              </a:tr>
              <a:tr h="228766">
                <a:tc>
                  <a:txBody>
                    <a:bodyPr/>
                    <a:lstStyle/>
                    <a:p>
                      <a:pPr algn="l" fontAlgn="ctr"/>
                      <a:r>
                        <a:rPr lang="en-US" sz="1050" b="0" i="0" u="none" strike="noStrike" dirty="0">
                          <a:solidFill>
                            <a:srgbClr val="000000"/>
                          </a:solidFill>
                          <a:effectLst/>
                          <a:latin typeface="Calibri" panose="020F0502020204030204" pitchFamily="34" charset="0"/>
                        </a:rPr>
                        <a:t>UnitIncentiveToOthers</a:t>
                      </a:r>
                    </a:p>
                  </a:txBody>
                  <a:tcPr marL="154406" marR="8578" marT="8578"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FFF2CC"/>
                    </a:solidFill>
                  </a:tcPr>
                </a:tc>
                <a:tc>
                  <a:txBody>
                    <a:bodyPr/>
                    <a:lstStyle/>
                    <a:p>
                      <a:pPr marL="182880" lvl="1" algn="l" fontAlgn="ctr"/>
                      <a:r>
                        <a:rPr lang="en-US" sz="1050" b="0" i="0" u="none" strike="noStrike" dirty="0">
                          <a:solidFill>
                            <a:srgbClr val="000000"/>
                          </a:solidFill>
                          <a:effectLst/>
                          <a:latin typeface="Calibri" panose="020F0502020204030204" pitchFamily="34" charset="0"/>
                        </a:rPr>
                        <a:t>Actual cost in dollars of incentives to others besides the end user</a:t>
                      </a:r>
                    </a:p>
                  </a:txBody>
                  <a:tcPr marL="8578" marR="8578" marT="8578" marB="0" anchor="ctr">
                    <a:lnL w="6350" cap="flat" cmpd="sng" algn="ctr">
                      <a:solidFill>
                        <a:srgbClr val="80808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a:noFill/>
                    </a:lnT>
                    <a:lnB>
                      <a:noFill/>
                    </a:lnB>
                    <a:solidFill>
                      <a:srgbClr val="FFF2CC"/>
                    </a:solidFill>
                  </a:tcPr>
                </a:tc>
                <a:extLst>
                  <a:ext uri="{0D108BD9-81ED-4DB2-BD59-A6C34878D82A}">
                    <a16:rowId xmlns="" xmlns:a16="http://schemas.microsoft.com/office/drawing/2014/main" val="728615610"/>
                  </a:ext>
                </a:extLst>
              </a:tr>
              <a:tr h="228766">
                <a:tc>
                  <a:txBody>
                    <a:bodyPr/>
                    <a:lstStyle/>
                    <a:p>
                      <a:pPr algn="l" fontAlgn="ctr"/>
                      <a:r>
                        <a:rPr lang="en-US" sz="1050" b="0" i="0" u="none" strike="noStrike">
                          <a:solidFill>
                            <a:srgbClr val="000000"/>
                          </a:solidFill>
                          <a:effectLst/>
                          <a:latin typeface="Calibri" panose="020F0502020204030204" pitchFamily="34" charset="0"/>
                        </a:rPr>
                        <a:t>Upstream_Flag</a:t>
                      </a:r>
                    </a:p>
                  </a:txBody>
                  <a:tcPr marL="154406" marR="8578" marT="8578"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w="6350" cap="flat" cmpd="sng" algn="ctr">
                      <a:solidFill>
                        <a:srgbClr val="808080"/>
                      </a:solidFill>
                      <a:prstDash val="solid"/>
                      <a:round/>
                      <a:headEnd type="none" w="med" len="med"/>
                      <a:tailEnd type="none" w="med" len="med"/>
                    </a:lnB>
                    <a:solidFill>
                      <a:srgbClr val="FFF2CC"/>
                    </a:solidFill>
                  </a:tcPr>
                </a:tc>
                <a:tc>
                  <a:txBody>
                    <a:bodyPr/>
                    <a:lstStyle/>
                    <a:p>
                      <a:pPr marL="182880" lvl="1" algn="l" fontAlgn="ctr"/>
                      <a:r>
                        <a:rPr lang="en-US" sz="1050" b="0" i="0" u="none" strike="noStrike" dirty="0">
                          <a:solidFill>
                            <a:srgbClr val="000000"/>
                          </a:solidFill>
                          <a:effectLst/>
                          <a:latin typeface="Calibri" panose="020F0502020204030204" pitchFamily="34" charset="0"/>
                        </a:rPr>
                        <a:t>Flag to identify upstream claims (True= 1; False= 0)</a:t>
                      </a:r>
                    </a:p>
                  </a:txBody>
                  <a:tcPr marL="8578" marR="8578" marT="8578" marB="0" anchor="ctr">
                    <a:lnL w="6350" cap="flat" cmpd="sng" algn="ctr">
                      <a:solidFill>
                        <a:srgbClr val="80808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a:noFill/>
                    </a:lnT>
                    <a:lnB w="6350" cap="flat" cmpd="sng" algn="ctr">
                      <a:solidFill>
                        <a:srgbClr val="808080"/>
                      </a:solidFill>
                      <a:prstDash val="solid"/>
                      <a:round/>
                      <a:headEnd type="none" w="med" len="med"/>
                      <a:tailEnd type="none" w="med" len="med"/>
                    </a:lnB>
                    <a:solidFill>
                      <a:srgbClr val="FFF2CC"/>
                    </a:solidFill>
                  </a:tcPr>
                </a:tc>
                <a:extLst>
                  <a:ext uri="{0D108BD9-81ED-4DB2-BD59-A6C34878D82A}">
                    <a16:rowId xmlns="" xmlns:a16="http://schemas.microsoft.com/office/drawing/2014/main" val="3767953095"/>
                  </a:ext>
                </a:extLst>
              </a:tr>
            </a:tbl>
          </a:graphicData>
        </a:graphic>
      </p:graphicFrame>
      <p:pic>
        <p:nvPicPr>
          <p:cNvPr id="7" name="Picture 6"/>
          <p:cNvPicPr>
            <a:picLocks noChangeAspect="1"/>
          </p:cNvPicPr>
          <p:nvPr/>
        </p:nvPicPr>
        <p:blipFill>
          <a:blip r:embed="rId3"/>
          <a:stretch>
            <a:fillRect/>
          </a:stretch>
        </p:blipFill>
        <p:spPr>
          <a:xfrm>
            <a:off x="9017380" y="6371674"/>
            <a:ext cx="3174620" cy="486325"/>
          </a:xfrm>
          <a:prstGeom prst="rect">
            <a:avLst/>
          </a:prstGeom>
        </p:spPr>
      </p:pic>
      <p:sp>
        <p:nvSpPr>
          <p:cNvPr id="8" name="Title 1">
            <a:extLst>
              <a:ext uri="{FF2B5EF4-FFF2-40B4-BE49-F238E27FC236}">
                <a16:creationId xmlns="" xmlns:a16="http://schemas.microsoft.com/office/drawing/2014/main" id="{DB79B79B-D05D-4C45-86FA-D399680CE97C}"/>
              </a:ext>
            </a:extLst>
          </p:cNvPr>
          <p:cNvSpPr txBox="1">
            <a:spLocks/>
          </p:cNvSpPr>
          <p:nvPr/>
        </p:nvSpPr>
        <p:spPr>
          <a:xfrm>
            <a:off x="0" y="233363"/>
            <a:ext cx="10058399" cy="8016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tx1"/>
                </a:solidFill>
                <a:latin typeface="Segoe UI Light" panose="020B0502040204020203" pitchFamily="34" charset="0"/>
                <a:ea typeface="+mj-ea"/>
                <a:cs typeface="+mj-cs"/>
              </a:defRPr>
            </a:lvl1pPr>
          </a:lstStyle>
          <a:p>
            <a:r>
              <a:rPr lang="en-US" dirty="0">
                <a:cs typeface="Arial" panose="020B0604020202020204" pitchFamily="34" charset="0"/>
              </a:rPr>
              <a:t>Measure Input File Overview</a:t>
            </a:r>
          </a:p>
        </p:txBody>
      </p:sp>
    </p:spTree>
    <p:extLst>
      <p:ext uri="{BB962C8B-B14F-4D97-AF65-F5344CB8AC3E}">
        <p14:creationId xmlns:p14="http://schemas.microsoft.com/office/powerpoint/2010/main" val="3583394505"/>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 xmlns:a16="http://schemas.microsoft.com/office/drawing/2014/main" id="{49CD7C27-B0B2-40D3-B25C-B629B6427A75}"/>
              </a:ext>
            </a:extLst>
          </p:cNvPr>
          <p:cNvSpPr>
            <a:spLocks noGrp="1"/>
          </p:cNvSpPr>
          <p:nvPr>
            <p:ph type="sldNum" sz="quarter" idx="12"/>
          </p:nvPr>
        </p:nvSpPr>
        <p:spPr/>
        <p:txBody>
          <a:bodyPr/>
          <a:lstStyle/>
          <a:p>
            <a:fld id="{7E0D9DA9-5B82-4194-9CC5-617E737A7C31}" type="slidenum">
              <a:rPr lang="en-US" smtClean="0"/>
              <a:t>18</a:t>
            </a:fld>
            <a:endParaRPr lang="en-US"/>
          </a:p>
        </p:txBody>
      </p:sp>
      <p:graphicFrame>
        <p:nvGraphicFramePr>
          <p:cNvPr id="7" name="Table 6">
            <a:extLst>
              <a:ext uri="{FF2B5EF4-FFF2-40B4-BE49-F238E27FC236}">
                <a16:creationId xmlns="" xmlns:a16="http://schemas.microsoft.com/office/drawing/2014/main" id="{67EE445F-A3C4-4C9B-A4D1-FB5C534E77C7}"/>
              </a:ext>
            </a:extLst>
          </p:cNvPr>
          <p:cNvGraphicFramePr>
            <a:graphicFrameLocks noGrp="1"/>
          </p:cNvGraphicFramePr>
          <p:nvPr>
            <p:extLst/>
          </p:nvPr>
        </p:nvGraphicFramePr>
        <p:xfrm>
          <a:off x="2002535" y="1305199"/>
          <a:ext cx="7897923" cy="4687237"/>
        </p:xfrm>
        <a:graphic>
          <a:graphicData uri="http://schemas.openxmlformats.org/drawingml/2006/table">
            <a:tbl>
              <a:tblPr/>
              <a:tblGrid>
                <a:gridCol w="2093002">
                  <a:extLst>
                    <a:ext uri="{9D8B030D-6E8A-4147-A177-3AD203B41FA5}">
                      <a16:colId xmlns="" xmlns:a16="http://schemas.microsoft.com/office/drawing/2014/main" val="3069760372"/>
                    </a:ext>
                  </a:extLst>
                </a:gridCol>
                <a:gridCol w="5804921">
                  <a:extLst>
                    <a:ext uri="{9D8B030D-6E8A-4147-A177-3AD203B41FA5}">
                      <a16:colId xmlns="" xmlns:a16="http://schemas.microsoft.com/office/drawing/2014/main" val="1465342893"/>
                    </a:ext>
                  </a:extLst>
                </a:gridCol>
              </a:tblGrid>
              <a:tr h="397477">
                <a:tc>
                  <a:txBody>
                    <a:bodyPr/>
                    <a:lstStyle/>
                    <a:p>
                      <a:pPr algn="ctr" fontAlgn="ctr"/>
                      <a:r>
                        <a:rPr lang="en-US" sz="1100" b="1" i="0" u="none" strike="noStrike" dirty="0">
                          <a:solidFill>
                            <a:srgbClr val="000000"/>
                          </a:solidFill>
                          <a:effectLst/>
                          <a:latin typeface="Calibri" panose="020F0502020204030204" pitchFamily="34" charset="0"/>
                        </a:rPr>
                        <a:t>CE Input Fields</a:t>
                      </a:r>
                    </a:p>
                  </a:txBody>
                  <a:tcPr marL="8787"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ctr"/>
                      <a:r>
                        <a:rPr lang="en-US" sz="1100" b="1" i="0" u="none" strike="noStrike" dirty="0">
                          <a:solidFill>
                            <a:srgbClr val="000000"/>
                          </a:solidFill>
                          <a:effectLst/>
                          <a:latin typeface="Calibri" panose="020F0502020204030204" pitchFamily="34" charset="0"/>
                        </a:rPr>
                        <a:t>Description/definition</a:t>
                      </a:r>
                    </a:p>
                  </a:txBody>
                  <a:tcPr marL="8787"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extLst>
                  <a:ext uri="{0D108BD9-81ED-4DB2-BD59-A6C34878D82A}">
                    <a16:rowId xmlns="" xmlns:a16="http://schemas.microsoft.com/office/drawing/2014/main" val="611674412"/>
                  </a:ext>
                </a:extLst>
              </a:tr>
              <a:tr h="212551">
                <a:tc>
                  <a:txBody>
                    <a:bodyPr/>
                    <a:lstStyle/>
                    <a:p>
                      <a:pPr algn="l" fontAlgn="ctr"/>
                      <a:r>
                        <a:rPr lang="en-US" sz="1100" b="0" i="0" u="none" strike="noStrike">
                          <a:solidFill>
                            <a:srgbClr val="000000"/>
                          </a:solidFill>
                          <a:effectLst/>
                          <a:latin typeface="Calibri" panose="020F0502020204030204" pitchFamily="34" charset="0"/>
                        </a:rPr>
                        <a:t>BldgType</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a:noFill/>
                    </a:lnB>
                    <a:solidFill>
                      <a:srgbClr val="C6E0B4"/>
                    </a:solidFill>
                  </a:tcPr>
                </a:tc>
                <a:tc>
                  <a:txBody>
                    <a:bodyPr/>
                    <a:lstStyle/>
                    <a:p>
                      <a:pPr algn="l" fontAlgn="ctr"/>
                      <a:r>
                        <a:rPr lang="en-US" sz="1100" b="0" i="0" u="none" strike="noStrike" dirty="0">
                          <a:solidFill>
                            <a:srgbClr val="000000"/>
                          </a:solidFill>
                          <a:effectLst/>
                          <a:latin typeface="Calibri" panose="020F0502020204030204" pitchFamily="34" charset="0"/>
                        </a:rPr>
                        <a:t>Standard </a:t>
                      </a:r>
                      <a:r>
                        <a:rPr lang="en-US" sz="1100" b="0" i="0" u="none" strike="noStrike" dirty="0" err="1">
                          <a:solidFill>
                            <a:srgbClr val="000000"/>
                          </a:solidFill>
                          <a:effectLst/>
                          <a:latin typeface="Calibri" panose="020F0502020204030204" pitchFamily="34" charset="0"/>
                        </a:rPr>
                        <a:t>ExAnte</a:t>
                      </a:r>
                      <a:r>
                        <a:rPr lang="en-US" sz="1100" b="0" i="0" u="none" strike="noStrike" dirty="0">
                          <a:solidFill>
                            <a:srgbClr val="000000"/>
                          </a:solidFill>
                          <a:effectLst/>
                          <a:latin typeface="Calibri" panose="020F0502020204030204" pitchFamily="34" charset="0"/>
                        </a:rPr>
                        <a:t> Building Type (AKA Sub-Sector)</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a:noFill/>
                    </a:lnB>
                    <a:solidFill>
                      <a:srgbClr val="C6E0B4"/>
                    </a:solidFill>
                  </a:tcPr>
                </a:tc>
                <a:extLst>
                  <a:ext uri="{0D108BD9-81ED-4DB2-BD59-A6C34878D82A}">
                    <a16:rowId xmlns="" xmlns:a16="http://schemas.microsoft.com/office/drawing/2014/main" val="4287455000"/>
                  </a:ext>
                </a:extLst>
              </a:tr>
              <a:tr h="212551">
                <a:tc>
                  <a:txBody>
                    <a:bodyPr/>
                    <a:lstStyle/>
                    <a:p>
                      <a:pPr algn="l" fontAlgn="ctr"/>
                      <a:r>
                        <a:rPr lang="en-US" sz="1100" b="0" i="0" u="none" strike="noStrike">
                          <a:solidFill>
                            <a:srgbClr val="000000"/>
                          </a:solidFill>
                          <a:effectLst/>
                          <a:latin typeface="Calibri" panose="020F0502020204030204" pitchFamily="34" charset="0"/>
                        </a:rPr>
                        <a:t>DeliveryType</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dirty="0">
                          <a:solidFill>
                            <a:srgbClr val="000000"/>
                          </a:solidFill>
                          <a:effectLst/>
                          <a:latin typeface="Calibri" panose="020F0502020204030204" pitchFamily="34" charset="0"/>
                        </a:rPr>
                        <a:t>Standard </a:t>
                      </a:r>
                      <a:r>
                        <a:rPr lang="en-US" sz="1100" b="0" i="0" u="none" strike="noStrike" dirty="0" err="1">
                          <a:solidFill>
                            <a:srgbClr val="000000"/>
                          </a:solidFill>
                          <a:effectLst/>
                          <a:latin typeface="Calibri" panose="020F0502020204030204" pitchFamily="34" charset="0"/>
                        </a:rPr>
                        <a:t>ExAnte</a:t>
                      </a:r>
                      <a:r>
                        <a:rPr lang="en-US" sz="1100" b="0" i="0" u="none" strike="noStrike" dirty="0">
                          <a:solidFill>
                            <a:srgbClr val="000000"/>
                          </a:solidFill>
                          <a:effectLst/>
                          <a:latin typeface="Calibri" panose="020F0502020204030204" pitchFamily="34" charset="0"/>
                        </a:rPr>
                        <a:t> method used to deliver the measure to the customer (</a:t>
                      </a:r>
                      <a:r>
                        <a:rPr lang="en-US" sz="1100" b="0" i="0" u="none" strike="noStrike" dirty="0" err="1">
                          <a:solidFill>
                            <a:srgbClr val="000000"/>
                          </a:solidFill>
                          <a:effectLst/>
                          <a:latin typeface="Calibri" panose="020F0502020204030204" pitchFamily="34" charset="0"/>
                        </a:rPr>
                        <a:t>eg.</a:t>
                      </a:r>
                      <a:r>
                        <a:rPr lang="en-US" sz="1100" b="0" i="0" u="none" strike="noStrike" dirty="0">
                          <a:solidFill>
                            <a:srgbClr val="000000"/>
                          </a:solidFill>
                          <a:effectLst/>
                          <a:latin typeface="Calibri" panose="020F0502020204030204" pitchFamily="34" charset="0"/>
                        </a:rPr>
                        <a:t> Direct Install)</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extLst>
                  <a:ext uri="{0D108BD9-81ED-4DB2-BD59-A6C34878D82A}">
                    <a16:rowId xmlns="" xmlns:a16="http://schemas.microsoft.com/office/drawing/2014/main" val="2015029845"/>
                  </a:ext>
                </a:extLst>
              </a:tr>
              <a:tr h="212551">
                <a:tc>
                  <a:txBody>
                    <a:bodyPr/>
                    <a:lstStyle/>
                    <a:p>
                      <a:pPr algn="l" fontAlgn="ctr"/>
                      <a:r>
                        <a:rPr lang="en-US" sz="1100" b="0" i="0" u="none" strike="noStrike">
                          <a:solidFill>
                            <a:srgbClr val="000000"/>
                          </a:solidFill>
                          <a:effectLst/>
                          <a:latin typeface="Calibri" panose="020F0502020204030204" pitchFamily="34" charset="0"/>
                        </a:rPr>
                        <a:t>E3ClimateZone</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a:solidFill>
                            <a:srgbClr val="000000"/>
                          </a:solidFill>
                          <a:effectLst/>
                          <a:latin typeface="Calibri" panose="020F0502020204030204" pitchFamily="34" charset="0"/>
                        </a:rPr>
                        <a:t>Climate zone where EE measure is installed </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extLst>
                  <a:ext uri="{0D108BD9-81ED-4DB2-BD59-A6C34878D82A}">
                    <a16:rowId xmlns="" xmlns:a16="http://schemas.microsoft.com/office/drawing/2014/main" val="2773659393"/>
                  </a:ext>
                </a:extLst>
              </a:tr>
              <a:tr h="212551">
                <a:tc>
                  <a:txBody>
                    <a:bodyPr/>
                    <a:lstStyle/>
                    <a:p>
                      <a:pPr algn="l" fontAlgn="ctr"/>
                      <a:r>
                        <a:rPr lang="en-US" sz="1100" b="0" i="0" u="none" strike="noStrike">
                          <a:solidFill>
                            <a:srgbClr val="000000"/>
                          </a:solidFill>
                          <a:effectLst/>
                          <a:latin typeface="Calibri" panose="020F0502020204030204" pitchFamily="34" charset="0"/>
                        </a:rPr>
                        <a:t>E3GasSavProfile</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a:solidFill>
                            <a:srgbClr val="000000"/>
                          </a:solidFill>
                          <a:effectLst/>
                          <a:latin typeface="Calibri" panose="020F0502020204030204" pitchFamily="34" charset="0"/>
                        </a:rPr>
                        <a:t>E3 Gas savings profile</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extLst>
                  <a:ext uri="{0D108BD9-81ED-4DB2-BD59-A6C34878D82A}">
                    <a16:rowId xmlns="" xmlns:a16="http://schemas.microsoft.com/office/drawing/2014/main" val="3205422267"/>
                  </a:ext>
                </a:extLst>
              </a:tr>
              <a:tr h="212551">
                <a:tc>
                  <a:txBody>
                    <a:bodyPr/>
                    <a:lstStyle/>
                    <a:p>
                      <a:pPr algn="l" fontAlgn="ctr"/>
                      <a:r>
                        <a:rPr lang="en-US" sz="1100" b="0" i="0" u="none" strike="noStrike">
                          <a:solidFill>
                            <a:srgbClr val="000000"/>
                          </a:solidFill>
                          <a:effectLst/>
                          <a:latin typeface="Calibri" panose="020F0502020204030204" pitchFamily="34" charset="0"/>
                        </a:rPr>
                        <a:t>E3GasSector</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a:solidFill>
                            <a:srgbClr val="000000"/>
                          </a:solidFill>
                          <a:effectLst/>
                          <a:latin typeface="Calibri" panose="020F0502020204030204" pitchFamily="34" charset="0"/>
                        </a:rPr>
                        <a:t>E3 Gas sector</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extLst>
                  <a:ext uri="{0D108BD9-81ED-4DB2-BD59-A6C34878D82A}">
                    <a16:rowId xmlns="" xmlns:a16="http://schemas.microsoft.com/office/drawing/2014/main" val="1728111694"/>
                  </a:ext>
                </a:extLst>
              </a:tr>
              <a:tr h="212551">
                <a:tc>
                  <a:txBody>
                    <a:bodyPr/>
                    <a:lstStyle/>
                    <a:p>
                      <a:pPr algn="l" fontAlgn="ctr"/>
                      <a:r>
                        <a:rPr lang="en-US" sz="1100" b="0" i="0" u="none" strike="noStrike">
                          <a:solidFill>
                            <a:srgbClr val="000000"/>
                          </a:solidFill>
                          <a:effectLst/>
                          <a:latin typeface="Calibri" panose="020F0502020204030204" pitchFamily="34" charset="0"/>
                        </a:rPr>
                        <a:t>E3MeaElecEndUseShape</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dirty="0">
                          <a:solidFill>
                            <a:srgbClr val="000000"/>
                          </a:solidFill>
                          <a:effectLst/>
                          <a:latin typeface="Calibri" panose="020F0502020204030204" pitchFamily="34" charset="0"/>
                        </a:rPr>
                        <a:t>E3 measure electric end use shape (i.e. load shape)</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extLst>
                  <a:ext uri="{0D108BD9-81ED-4DB2-BD59-A6C34878D82A}">
                    <a16:rowId xmlns="" xmlns:a16="http://schemas.microsoft.com/office/drawing/2014/main" val="878294867"/>
                  </a:ext>
                </a:extLst>
              </a:tr>
              <a:tr h="212551">
                <a:tc>
                  <a:txBody>
                    <a:bodyPr/>
                    <a:lstStyle/>
                    <a:p>
                      <a:pPr algn="l" fontAlgn="ctr"/>
                      <a:r>
                        <a:rPr lang="en-US" sz="1100" b="0" i="0" u="none" strike="noStrike">
                          <a:solidFill>
                            <a:srgbClr val="000000"/>
                          </a:solidFill>
                          <a:effectLst/>
                          <a:latin typeface="Calibri" panose="020F0502020204030204" pitchFamily="34" charset="0"/>
                        </a:rPr>
                        <a:t>E3TargetSector</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dirty="0">
                          <a:solidFill>
                            <a:srgbClr val="000000"/>
                          </a:solidFill>
                          <a:effectLst/>
                          <a:latin typeface="Calibri" panose="020F0502020204030204" pitchFamily="34" charset="0"/>
                        </a:rPr>
                        <a:t>E3 target sector</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extLst>
                  <a:ext uri="{0D108BD9-81ED-4DB2-BD59-A6C34878D82A}">
                    <a16:rowId xmlns="" xmlns:a16="http://schemas.microsoft.com/office/drawing/2014/main" val="2588729732"/>
                  </a:ext>
                </a:extLst>
              </a:tr>
              <a:tr h="240158">
                <a:tc>
                  <a:txBody>
                    <a:bodyPr/>
                    <a:lstStyle/>
                    <a:p>
                      <a:pPr algn="l" fontAlgn="ctr"/>
                      <a:r>
                        <a:rPr lang="en-US" sz="1100" b="0" i="0" u="none" strike="noStrike">
                          <a:solidFill>
                            <a:srgbClr val="000000"/>
                          </a:solidFill>
                          <a:effectLst/>
                          <a:latin typeface="Calibri" panose="020F0502020204030204" pitchFamily="34" charset="0"/>
                        </a:rPr>
                        <a:t>EUL_ID</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dirty="0">
                          <a:solidFill>
                            <a:srgbClr val="000000"/>
                          </a:solidFill>
                          <a:effectLst/>
                          <a:latin typeface="Calibri" panose="020F0502020204030204" pitchFamily="34" charset="0"/>
                        </a:rPr>
                        <a:t>Specifies a row in EUL table that specifies the estimated useful life of the measure technology</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extLst>
                  <a:ext uri="{0D108BD9-81ED-4DB2-BD59-A6C34878D82A}">
                    <a16:rowId xmlns="" xmlns:a16="http://schemas.microsoft.com/office/drawing/2014/main" val="98827549"/>
                  </a:ext>
                </a:extLst>
              </a:tr>
              <a:tr h="212551">
                <a:tc>
                  <a:txBody>
                    <a:bodyPr/>
                    <a:lstStyle/>
                    <a:p>
                      <a:pPr algn="l" fontAlgn="ctr"/>
                      <a:r>
                        <a:rPr lang="en-US" sz="1100" b="0" i="0" u="none" strike="noStrike">
                          <a:solidFill>
                            <a:srgbClr val="000000"/>
                          </a:solidFill>
                          <a:effectLst/>
                          <a:latin typeface="Calibri" panose="020F0502020204030204" pitchFamily="34" charset="0"/>
                        </a:rPr>
                        <a:t>GSIA_ID</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dirty="0">
                          <a:solidFill>
                            <a:srgbClr val="000000"/>
                          </a:solidFill>
                          <a:effectLst/>
                          <a:latin typeface="Calibri" panose="020F0502020204030204" pitchFamily="34" charset="0"/>
                        </a:rPr>
                        <a:t>Reference to the Ex Ante Gross Savings and Installation Adjustment table</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extLst>
                  <a:ext uri="{0D108BD9-81ED-4DB2-BD59-A6C34878D82A}">
                    <a16:rowId xmlns="" xmlns:a16="http://schemas.microsoft.com/office/drawing/2014/main" val="3635071106"/>
                  </a:ext>
                </a:extLst>
              </a:tr>
              <a:tr h="212551">
                <a:tc>
                  <a:txBody>
                    <a:bodyPr/>
                    <a:lstStyle/>
                    <a:p>
                      <a:pPr algn="l" fontAlgn="ctr"/>
                      <a:r>
                        <a:rPr lang="en-US" sz="1100" b="0" i="0" u="none" strike="noStrike" dirty="0">
                          <a:solidFill>
                            <a:srgbClr val="000000"/>
                          </a:solidFill>
                          <a:effectLst/>
                          <a:latin typeface="Calibri" panose="020F0502020204030204" pitchFamily="34" charset="0"/>
                        </a:rPr>
                        <a:t>MeasAppType</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dirty="0">
                          <a:solidFill>
                            <a:srgbClr val="000000"/>
                          </a:solidFill>
                          <a:effectLst/>
                          <a:latin typeface="Calibri" panose="020F0502020204030204" pitchFamily="34" charset="0"/>
                        </a:rPr>
                        <a:t>Standard </a:t>
                      </a:r>
                      <a:r>
                        <a:rPr lang="en-US" sz="1100" b="0" i="0" u="none" strike="noStrike" dirty="0" err="1">
                          <a:solidFill>
                            <a:srgbClr val="000000"/>
                          </a:solidFill>
                          <a:effectLst/>
                          <a:latin typeface="Calibri" panose="020F0502020204030204" pitchFamily="34" charset="0"/>
                        </a:rPr>
                        <a:t>ExAnte</a:t>
                      </a:r>
                      <a:r>
                        <a:rPr lang="en-US" sz="1100" b="0" i="0" u="none" strike="noStrike" dirty="0">
                          <a:solidFill>
                            <a:srgbClr val="000000"/>
                          </a:solidFill>
                          <a:effectLst/>
                          <a:latin typeface="Calibri" panose="020F0502020204030204" pitchFamily="34" charset="0"/>
                        </a:rPr>
                        <a:t> Measure application type (</a:t>
                      </a:r>
                      <a:r>
                        <a:rPr lang="en-US" sz="1100" b="0" i="0" u="none" strike="noStrike" dirty="0" err="1">
                          <a:solidFill>
                            <a:srgbClr val="000000"/>
                          </a:solidFill>
                          <a:effectLst/>
                          <a:latin typeface="Calibri" panose="020F0502020204030204" pitchFamily="34" charset="0"/>
                        </a:rPr>
                        <a:t>eg.</a:t>
                      </a:r>
                      <a:r>
                        <a:rPr lang="en-US" sz="1100" b="0" i="0" u="none" strike="noStrike" dirty="0">
                          <a:solidFill>
                            <a:srgbClr val="000000"/>
                          </a:solidFill>
                          <a:effectLst/>
                          <a:latin typeface="Calibri" panose="020F0502020204030204" pitchFamily="34" charset="0"/>
                        </a:rPr>
                        <a:t> ROB) </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extLst>
                  <a:ext uri="{0D108BD9-81ED-4DB2-BD59-A6C34878D82A}">
                    <a16:rowId xmlns="" xmlns:a16="http://schemas.microsoft.com/office/drawing/2014/main" val="839749880"/>
                  </a:ext>
                </a:extLst>
              </a:tr>
              <a:tr h="212551">
                <a:tc>
                  <a:txBody>
                    <a:bodyPr/>
                    <a:lstStyle/>
                    <a:p>
                      <a:pPr algn="l" fontAlgn="ctr"/>
                      <a:r>
                        <a:rPr lang="en-US" sz="1100" b="0" i="0" u="none" strike="noStrike">
                          <a:solidFill>
                            <a:srgbClr val="000000"/>
                          </a:solidFill>
                          <a:effectLst/>
                          <a:latin typeface="Calibri" panose="020F0502020204030204" pitchFamily="34" charset="0"/>
                        </a:rPr>
                        <a:t>MeasImpactType</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a:solidFill>
                            <a:srgbClr val="000000"/>
                          </a:solidFill>
                          <a:effectLst/>
                          <a:latin typeface="Calibri" panose="020F0502020204030204" pitchFamily="34" charset="0"/>
                        </a:rPr>
                        <a:t>Measure Impact Type</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extLst>
                  <a:ext uri="{0D108BD9-81ED-4DB2-BD59-A6C34878D82A}">
                    <a16:rowId xmlns="" xmlns:a16="http://schemas.microsoft.com/office/drawing/2014/main" val="4243525817"/>
                  </a:ext>
                </a:extLst>
              </a:tr>
              <a:tr h="234217">
                <a:tc>
                  <a:txBody>
                    <a:bodyPr/>
                    <a:lstStyle/>
                    <a:p>
                      <a:pPr algn="l" fontAlgn="ctr"/>
                      <a:r>
                        <a:rPr lang="en-US" sz="1100" b="0" i="0" u="none" strike="noStrike">
                          <a:solidFill>
                            <a:srgbClr val="000000"/>
                          </a:solidFill>
                          <a:effectLst/>
                          <a:latin typeface="Calibri" panose="020F0502020204030204" pitchFamily="34" charset="0"/>
                        </a:rPr>
                        <a:t>NormUnit</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dirty="0">
                          <a:solidFill>
                            <a:srgbClr val="000000"/>
                          </a:solidFill>
                          <a:effectLst/>
                          <a:latin typeface="Calibri" panose="020F0502020204030204" pitchFamily="34" charset="0"/>
                        </a:rPr>
                        <a:t>Type of normalizing units, or basis of NumUnits or quantity used by the CE calculation (</a:t>
                      </a:r>
                      <a:r>
                        <a:rPr lang="en-US" sz="1100" b="0" i="0" u="none" strike="noStrike" dirty="0" err="1">
                          <a:solidFill>
                            <a:srgbClr val="000000"/>
                          </a:solidFill>
                          <a:effectLst/>
                          <a:latin typeface="Calibri" panose="020F0502020204030204" pitchFamily="34" charset="0"/>
                        </a:rPr>
                        <a:t>eg.</a:t>
                      </a:r>
                      <a:r>
                        <a:rPr lang="en-US" sz="1100" b="0" i="0" u="none" strike="noStrike" dirty="0">
                          <a:solidFill>
                            <a:srgbClr val="000000"/>
                          </a:solidFill>
                          <a:effectLst/>
                          <a:latin typeface="Calibri" panose="020F0502020204030204" pitchFamily="34" charset="0"/>
                        </a:rPr>
                        <a:t> 'Lamp')</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extLst>
                  <a:ext uri="{0D108BD9-81ED-4DB2-BD59-A6C34878D82A}">
                    <a16:rowId xmlns="" xmlns:a16="http://schemas.microsoft.com/office/drawing/2014/main" val="2897388716"/>
                  </a:ext>
                </a:extLst>
              </a:tr>
              <a:tr h="202018">
                <a:tc>
                  <a:txBody>
                    <a:bodyPr/>
                    <a:lstStyle/>
                    <a:p>
                      <a:pPr algn="l" fontAlgn="ctr"/>
                      <a:r>
                        <a:rPr lang="en-US" sz="1100" b="0" i="0" u="none" strike="noStrike">
                          <a:solidFill>
                            <a:srgbClr val="000000"/>
                          </a:solidFill>
                          <a:effectLst/>
                          <a:latin typeface="Calibri" panose="020F0502020204030204" pitchFamily="34" charset="0"/>
                        </a:rPr>
                        <a:t>NTG_ID</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dirty="0">
                          <a:solidFill>
                            <a:srgbClr val="000000"/>
                          </a:solidFill>
                          <a:effectLst/>
                          <a:latin typeface="Calibri" panose="020F0502020204030204" pitchFamily="34" charset="0"/>
                        </a:rPr>
                        <a:t>Claimed </a:t>
                      </a:r>
                      <a:r>
                        <a:rPr lang="en-US" sz="1100" b="0" i="0" u="none" strike="noStrike" dirty="0" err="1">
                          <a:solidFill>
                            <a:srgbClr val="000000"/>
                          </a:solidFill>
                          <a:effectLst/>
                          <a:latin typeface="Calibri" panose="020F0502020204030204" pitchFamily="34" charset="0"/>
                        </a:rPr>
                        <a:t>ExAnte</a:t>
                      </a:r>
                      <a:r>
                        <a:rPr lang="en-US" sz="1100" b="0" i="0" u="none" strike="noStrike" dirty="0">
                          <a:solidFill>
                            <a:srgbClr val="000000"/>
                          </a:solidFill>
                          <a:effectLst/>
                          <a:latin typeface="Calibri" panose="020F0502020204030204" pitchFamily="34" charset="0"/>
                        </a:rPr>
                        <a:t> NTG_ID, if different than the default NTG_ID associated with the implementation</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extLst>
                  <a:ext uri="{0D108BD9-81ED-4DB2-BD59-A6C34878D82A}">
                    <a16:rowId xmlns="" xmlns:a16="http://schemas.microsoft.com/office/drawing/2014/main" val="2783179867"/>
                  </a:ext>
                </a:extLst>
              </a:tr>
              <a:tr h="212551">
                <a:tc>
                  <a:txBody>
                    <a:bodyPr/>
                    <a:lstStyle/>
                    <a:p>
                      <a:pPr algn="l" fontAlgn="ctr"/>
                      <a:r>
                        <a:rPr lang="en-US" sz="1100" b="0" i="0" u="none" strike="noStrike">
                          <a:solidFill>
                            <a:srgbClr val="000000"/>
                          </a:solidFill>
                          <a:effectLst/>
                          <a:latin typeface="Calibri" panose="020F0502020204030204" pitchFamily="34" charset="0"/>
                        </a:rPr>
                        <a:t>PA</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dirty="0">
                          <a:solidFill>
                            <a:srgbClr val="000000"/>
                          </a:solidFill>
                          <a:effectLst/>
                          <a:latin typeface="Calibri" panose="020F0502020204030204" pitchFamily="34" charset="0"/>
                        </a:rPr>
                        <a:t>The Program Administrator code (</a:t>
                      </a:r>
                      <a:r>
                        <a:rPr lang="en-US" sz="1100" b="0" i="0" u="none" strike="noStrike" dirty="0" err="1">
                          <a:solidFill>
                            <a:srgbClr val="000000"/>
                          </a:solidFill>
                          <a:effectLst/>
                          <a:latin typeface="Calibri" panose="020F0502020204030204" pitchFamily="34" charset="0"/>
                        </a:rPr>
                        <a:t>eg.</a:t>
                      </a:r>
                      <a:r>
                        <a:rPr lang="en-US" sz="1100" b="0" i="0" u="none" strike="noStrike" dirty="0">
                          <a:solidFill>
                            <a:srgbClr val="000000"/>
                          </a:solidFill>
                          <a:effectLst/>
                          <a:latin typeface="Calibri" panose="020F0502020204030204" pitchFamily="34" charset="0"/>
                        </a:rPr>
                        <a:t> PGE)</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extLst>
                  <a:ext uri="{0D108BD9-81ED-4DB2-BD59-A6C34878D82A}">
                    <a16:rowId xmlns="" xmlns:a16="http://schemas.microsoft.com/office/drawing/2014/main" val="1887591016"/>
                  </a:ext>
                </a:extLst>
              </a:tr>
              <a:tr h="212551">
                <a:tc>
                  <a:txBody>
                    <a:bodyPr/>
                    <a:lstStyle/>
                    <a:p>
                      <a:pPr algn="l" fontAlgn="ctr"/>
                      <a:r>
                        <a:rPr lang="en-US" sz="1100" b="0" i="0" u="none" strike="noStrike">
                          <a:solidFill>
                            <a:srgbClr val="000000"/>
                          </a:solidFill>
                          <a:effectLst/>
                          <a:latin typeface="Calibri" panose="020F0502020204030204" pitchFamily="34" charset="0"/>
                        </a:rPr>
                        <a:t>Sector</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nn-NO" sz="1100" b="0" i="0" u="none" strike="noStrike" dirty="0">
                          <a:solidFill>
                            <a:srgbClr val="000000"/>
                          </a:solidFill>
                          <a:effectLst/>
                          <a:latin typeface="Calibri" panose="020F0502020204030204" pitchFamily="34" charset="0"/>
                        </a:rPr>
                        <a:t>Standard ExAnte sector (eg. Res)</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extLst>
                  <a:ext uri="{0D108BD9-81ED-4DB2-BD59-A6C34878D82A}">
                    <a16:rowId xmlns="" xmlns:a16="http://schemas.microsoft.com/office/drawing/2014/main" val="3795297633"/>
                  </a:ext>
                </a:extLst>
              </a:tr>
              <a:tr h="212551">
                <a:tc>
                  <a:txBody>
                    <a:bodyPr/>
                    <a:lstStyle/>
                    <a:p>
                      <a:pPr algn="l" fontAlgn="ctr"/>
                      <a:r>
                        <a:rPr lang="en-US" sz="1100" b="0" i="0" u="none" strike="noStrike">
                          <a:solidFill>
                            <a:srgbClr val="000000"/>
                          </a:solidFill>
                          <a:effectLst/>
                          <a:latin typeface="Calibri" panose="020F0502020204030204" pitchFamily="34" charset="0"/>
                        </a:rPr>
                        <a:t>TechGroup</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dirty="0">
                          <a:solidFill>
                            <a:srgbClr val="000000"/>
                          </a:solidFill>
                          <a:effectLst/>
                          <a:latin typeface="Calibri" panose="020F0502020204030204" pitchFamily="34" charset="0"/>
                        </a:rPr>
                        <a:t>Standard </a:t>
                      </a:r>
                      <a:r>
                        <a:rPr lang="en-US" sz="1100" b="0" i="0" u="none" strike="noStrike" dirty="0" err="1">
                          <a:solidFill>
                            <a:srgbClr val="000000"/>
                          </a:solidFill>
                          <a:effectLst/>
                          <a:latin typeface="Calibri" panose="020F0502020204030204" pitchFamily="34" charset="0"/>
                        </a:rPr>
                        <a:t>ExAnte</a:t>
                      </a:r>
                      <a:r>
                        <a:rPr lang="en-US" sz="1100" b="0" i="0" u="none" strike="noStrike" dirty="0">
                          <a:solidFill>
                            <a:srgbClr val="000000"/>
                          </a:solidFill>
                          <a:effectLst/>
                          <a:latin typeface="Calibri" panose="020F0502020204030204" pitchFamily="34" charset="0"/>
                        </a:rPr>
                        <a:t> Technology Group</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extLst>
                  <a:ext uri="{0D108BD9-81ED-4DB2-BD59-A6C34878D82A}">
                    <a16:rowId xmlns="" xmlns:a16="http://schemas.microsoft.com/office/drawing/2014/main" val="2906348773"/>
                  </a:ext>
                </a:extLst>
              </a:tr>
              <a:tr h="212551">
                <a:tc>
                  <a:txBody>
                    <a:bodyPr/>
                    <a:lstStyle/>
                    <a:p>
                      <a:pPr algn="l" fontAlgn="ctr"/>
                      <a:r>
                        <a:rPr lang="en-US" sz="1100" b="0" i="0" u="none" strike="noStrike">
                          <a:solidFill>
                            <a:srgbClr val="000000"/>
                          </a:solidFill>
                          <a:effectLst/>
                          <a:latin typeface="Calibri" panose="020F0502020204030204" pitchFamily="34" charset="0"/>
                        </a:rPr>
                        <a:t>TechType</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dirty="0" err="1">
                          <a:solidFill>
                            <a:srgbClr val="000000"/>
                          </a:solidFill>
                          <a:effectLst/>
                          <a:latin typeface="Calibri" panose="020F0502020204030204" pitchFamily="34" charset="0"/>
                        </a:rPr>
                        <a:t>ExAnte</a:t>
                      </a:r>
                      <a:r>
                        <a:rPr lang="en-US" sz="1100" b="0" i="0" u="none" strike="noStrike" dirty="0">
                          <a:solidFill>
                            <a:srgbClr val="000000"/>
                          </a:solidFill>
                          <a:effectLst/>
                          <a:latin typeface="Calibri" panose="020F0502020204030204" pitchFamily="34" charset="0"/>
                        </a:rPr>
                        <a:t> Standard Technology Type used  to categorize measure (</a:t>
                      </a:r>
                      <a:r>
                        <a:rPr lang="en-US" sz="1100" b="0" i="0" u="none" strike="noStrike" dirty="0" err="1">
                          <a:solidFill>
                            <a:srgbClr val="000000"/>
                          </a:solidFill>
                          <a:effectLst/>
                          <a:latin typeface="Calibri" panose="020F0502020204030204" pitchFamily="34" charset="0"/>
                        </a:rPr>
                        <a:t>eg.</a:t>
                      </a:r>
                      <a:r>
                        <a:rPr lang="en-US" sz="1100" b="0" i="0" u="none" strike="noStrike" dirty="0">
                          <a:solidFill>
                            <a:srgbClr val="000000"/>
                          </a:solidFill>
                          <a:effectLst/>
                          <a:latin typeface="Calibri" panose="020F0502020204030204" pitchFamily="34" charset="0"/>
                        </a:rPr>
                        <a:t> Lighting)</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extLst>
                  <a:ext uri="{0D108BD9-81ED-4DB2-BD59-A6C34878D82A}">
                    <a16:rowId xmlns="" xmlns:a16="http://schemas.microsoft.com/office/drawing/2014/main" val="1620098746"/>
                  </a:ext>
                </a:extLst>
              </a:tr>
              <a:tr h="212551">
                <a:tc>
                  <a:txBody>
                    <a:bodyPr/>
                    <a:lstStyle/>
                    <a:p>
                      <a:pPr algn="l" fontAlgn="ctr"/>
                      <a:r>
                        <a:rPr lang="en-US" sz="1100" b="0" i="0" u="none" strike="noStrike">
                          <a:solidFill>
                            <a:srgbClr val="000000"/>
                          </a:solidFill>
                          <a:effectLst/>
                          <a:latin typeface="Calibri" panose="020F0502020204030204" pitchFamily="34" charset="0"/>
                        </a:rPr>
                        <a:t>UseCategory</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dirty="0">
                          <a:solidFill>
                            <a:srgbClr val="000000"/>
                          </a:solidFill>
                          <a:effectLst/>
                          <a:latin typeface="Calibri" panose="020F0502020204030204" pitchFamily="34" charset="0"/>
                        </a:rPr>
                        <a:t>Standard </a:t>
                      </a:r>
                      <a:r>
                        <a:rPr lang="en-US" sz="1100" b="0" i="0" u="none" strike="noStrike" dirty="0" err="1">
                          <a:solidFill>
                            <a:srgbClr val="000000"/>
                          </a:solidFill>
                          <a:effectLst/>
                          <a:latin typeface="Calibri" panose="020F0502020204030204" pitchFamily="34" charset="0"/>
                        </a:rPr>
                        <a:t>ExAnte</a:t>
                      </a:r>
                      <a:r>
                        <a:rPr lang="en-US" sz="1100" b="0" i="0" u="none" strike="noStrike" dirty="0">
                          <a:solidFill>
                            <a:srgbClr val="000000"/>
                          </a:solidFill>
                          <a:effectLst/>
                          <a:latin typeface="Calibri" panose="020F0502020204030204" pitchFamily="34" charset="0"/>
                        </a:rPr>
                        <a:t> end use category</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extLst>
                  <a:ext uri="{0D108BD9-81ED-4DB2-BD59-A6C34878D82A}">
                    <a16:rowId xmlns="" xmlns:a16="http://schemas.microsoft.com/office/drawing/2014/main" val="2307531453"/>
                  </a:ext>
                </a:extLst>
              </a:tr>
              <a:tr h="212551">
                <a:tc>
                  <a:txBody>
                    <a:bodyPr/>
                    <a:lstStyle/>
                    <a:p>
                      <a:pPr algn="l" fontAlgn="ctr"/>
                      <a:r>
                        <a:rPr lang="en-US" sz="1100" b="0" i="0" u="none" strike="noStrike" dirty="0">
                          <a:solidFill>
                            <a:srgbClr val="000000"/>
                          </a:solidFill>
                          <a:effectLst/>
                          <a:latin typeface="Calibri" panose="020F0502020204030204" pitchFamily="34" charset="0"/>
                        </a:rPr>
                        <a:t>UseSubCategory</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tc>
                  <a:txBody>
                    <a:bodyPr/>
                    <a:lstStyle/>
                    <a:p>
                      <a:pPr algn="l" fontAlgn="ctr"/>
                      <a:r>
                        <a:rPr lang="en-US" sz="1100" b="0" i="0" u="none" strike="noStrike" dirty="0">
                          <a:solidFill>
                            <a:srgbClr val="000000"/>
                          </a:solidFill>
                          <a:effectLst/>
                          <a:latin typeface="Calibri" panose="020F0502020204030204" pitchFamily="34" charset="0"/>
                        </a:rPr>
                        <a:t>Standard </a:t>
                      </a:r>
                      <a:r>
                        <a:rPr lang="en-US" sz="1100" b="0" i="0" u="none" strike="noStrike" dirty="0" err="1">
                          <a:solidFill>
                            <a:srgbClr val="000000"/>
                          </a:solidFill>
                          <a:effectLst/>
                          <a:latin typeface="Calibri" panose="020F0502020204030204" pitchFamily="34" charset="0"/>
                        </a:rPr>
                        <a:t>ExAnte</a:t>
                      </a:r>
                      <a:r>
                        <a:rPr lang="en-US" sz="1100" b="0" i="0" u="none" strike="noStrike" dirty="0">
                          <a:solidFill>
                            <a:srgbClr val="000000"/>
                          </a:solidFill>
                          <a:effectLst/>
                          <a:latin typeface="Calibri" panose="020F0502020204030204" pitchFamily="34" charset="0"/>
                        </a:rPr>
                        <a:t> subcategory describing the end use of the measure (</a:t>
                      </a:r>
                      <a:r>
                        <a:rPr lang="en-US" sz="1100" b="0" i="0" u="none" strike="noStrike" dirty="0" err="1">
                          <a:solidFill>
                            <a:srgbClr val="000000"/>
                          </a:solidFill>
                          <a:effectLst/>
                          <a:latin typeface="Calibri" panose="020F0502020204030204" pitchFamily="34" charset="0"/>
                        </a:rPr>
                        <a:t>eg.</a:t>
                      </a:r>
                      <a:r>
                        <a:rPr lang="en-US" sz="1100" b="0" i="0" u="none" strike="noStrike" dirty="0">
                          <a:solidFill>
                            <a:srgbClr val="000000"/>
                          </a:solidFill>
                          <a:effectLst/>
                          <a:latin typeface="Calibri" panose="020F0502020204030204" pitchFamily="34" charset="0"/>
                        </a:rPr>
                        <a:t> Vending)</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C6E0B4"/>
                    </a:solidFill>
                  </a:tcPr>
                </a:tc>
                <a:extLst>
                  <a:ext uri="{0D108BD9-81ED-4DB2-BD59-A6C34878D82A}">
                    <a16:rowId xmlns="" xmlns:a16="http://schemas.microsoft.com/office/drawing/2014/main" val="2400148337"/>
                  </a:ext>
                </a:extLst>
              </a:tr>
              <a:tr h="212551">
                <a:tc>
                  <a:txBody>
                    <a:bodyPr/>
                    <a:lstStyle/>
                    <a:p>
                      <a:pPr algn="l" fontAlgn="ctr"/>
                      <a:r>
                        <a:rPr lang="en-US" sz="1100" b="0" i="0" u="none" strike="noStrike">
                          <a:solidFill>
                            <a:srgbClr val="000000"/>
                          </a:solidFill>
                          <a:effectLst/>
                          <a:latin typeface="Calibri" panose="020F0502020204030204" pitchFamily="34" charset="0"/>
                        </a:rPr>
                        <a:t>Version</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w="6350" cap="flat" cmpd="sng" algn="ctr">
                      <a:solidFill>
                        <a:srgbClr val="808080"/>
                      </a:solidFill>
                      <a:prstDash val="solid"/>
                      <a:round/>
                      <a:headEnd type="none" w="med" len="med"/>
                      <a:tailEnd type="none" w="med" len="med"/>
                    </a:lnB>
                    <a:solidFill>
                      <a:srgbClr val="C6E0B4"/>
                    </a:solidFill>
                  </a:tcPr>
                </a:tc>
                <a:tc>
                  <a:txBody>
                    <a:bodyPr/>
                    <a:lstStyle/>
                    <a:p>
                      <a:pPr algn="l" fontAlgn="ctr"/>
                      <a:r>
                        <a:rPr lang="en-US" sz="1100" b="0" i="0" u="none" strike="noStrike" dirty="0">
                          <a:solidFill>
                            <a:srgbClr val="000000"/>
                          </a:solidFill>
                          <a:effectLst/>
                          <a:latin typeface="Calibri" panose="020F0502020204030204" pitchFamily="34" charset="0"/>
                        </a:rPr>
                        <a:t>The version of the Workpaper or DEER (</a:t>
                      </a:r>
                      <a:r>
                        <a:rPr lang="en-US" sz="1100" b="0" i="0" u="none" strike="noStrike" dirty="0" err="1">
                          <a:solidFill>
                            <a:srgbClr val="000000"/>
                          </a:solidFill>
                          <a:effectLst/>
                          <a:latin typeface="Calibri" panose="020F0502020204030204" pitchFamily="34" charset="0"/>
                        </a:rPr>
                        <a:t>eg.</a:t>
                      </a:r>
                      <a:r>
                        <a:rPr lang="en-US" sz="1100" b="0" i="0" u="none" strike="noStrike" dirty="0">
                          <a:solidFill>
                            <a:srgbClr val="000000"/>
                          </a:solidFill>
                          <a:effectLst/>
                          <a:latin typeface="Calibri" panose="020F0502020204030204" pitchFamily="34" charset="0"/>
                        </a:rPr>
                        <a:t> 2013 Ex-Ante)</a:t>
                      </a:r>
                    </a:p>
                  </a:txBody>
                  <a:tcPr marL="158163" marR="8787" marT="8787"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w="6350" cap="flat" cmpd="sng" algn="ctr">
                      <a:solidFill>
                        <a:srgbClr val="808080"/>
                      </a:solidFill>
                      <a:prstDash val="solid"/>
                      <a:round/>
                      <a:headEnd type="none" w="med" len="med"/>
                      <a:tailEnd type="none" w="med" len="med"/>
                    </a:lnB>
                    <a:solidFill>
                      <a:srgbClr val="C6E0B4"/>
                    </a:solidFill>
                  </a:tcPr>
                </a:tc>
                <a:extLst>
                  <a:ext uri="{0D108BD9-81ED-4DB2-BD59-A6C34878D82A}">
                    <a16:rowId xmlns="" xmlns:a16="http://schemas.microsoft.com/office/drawing/2014/main" val="633531181"/>
                  </a:ext>
                </a:extLst>
              </a:tr>
            </a:tbl>
          </a:graphicData>
        </a:graphic>
      </p:graphicFrame>
      <p:pic>
        <p:nvPicPr>
          <p:cNvPr id="6" name="Picture 5"/>
          <p:cNvPicPr>
            <a:picLocks noChangeAspect="1"/>
          </p:cNvPicPr>
          <p:nvPr/>
        </p:nvPicPr>
        <p:blipFill>
          <a:blip r:embed="rId3"/>
          <a:stretch>
            <a:fillRect/>
          </a:stretch>
        </p:blipFill>
        <p:spPr>
          <a:xfrm>
            <a:off x="9017380" y="6371674"/>
            <a:ext cx="3174620" cy="486325"/>
          </a:xfrm>
          <a:prstGeom prst="rect">
            <a:avLst/>
          </a:prstGeom>
        </p:spPr>
      </p:pic>
      <p:sp>
        <p:nvSpPr>
          <p:cNvPr id="8" name="Title 1">
            <a:extLst>
              <a:ext uri="{FF2B5EF4-FFF2-40B4-BE49-F238E27FC236}">
                <a16:creationId xmlns="" xmlns:a16="http://schemas.microsoft.com/office/drawing/2014/main" id="{DB79B79B-D05D-4C45-86FA-D399680CE97C}"/>
              </a:ext>
            </a:extLst>
          </p:cNvPr>
          <p:cNvSpPr txBox="1">
            <a:spLocks/>
          </p:cNvSpPr>
          <p:nvPr/>
        </p:nvSpPr>
        <p:spPr>
          <a:xfrm>
            <a:off x="0" y="233363"/>
            <a:ext cx="10058400" cy="8016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tx1"/>
                </a:solidFill>
                <a:latin typeface="Segoe UI Light" panose="020B0502040204020203" pitchFamily="34" charset="0"/>
                <a:ea typeface="+mj-ea"/>
                <a:cs typeface="+mj-cs"/>
              </a:defRPr>
            </a:lvl1pPr>
          </a:lstStyle>
          <a:p>
            <a:r>
              <a:rPr lang="en-US" dirty="0">
                <a:cs typeface="Arial" panose="020B0604020202020204" pitchFamily="34" charset="0"/>
              </a:rPr>
              <a:t>Measure Input File Overview</a:t>
            </a:r>
          </a:p>
        </p:txBody>
      </p:sp>
    </p:spTree>
    <p:extLst>
      <p:ext uri="{BB962C8B-B14F-4D97-AF65-F5344CB8AC3E}">
        <p14:creationId xmlns:p14="http://schemas.microsoft.com/office/powerpoint/2010/main" val="272589494"/>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 xmlns:a16="http://schemas.microsoft.com/office/drawing/2014/main" id="{49CD7C27-B0B2-40D3-B25C-B629B6427A75}"/>
              </a:ext>
            </a:extLst>
          </p:cNvPr>
          <p:cNvSpPr>
            <a:spLocks noGrp="1"/>
          </p:cNvSpPr>
          <p:nvPr>
            <p:ph type="sldNum" sz="quarter" idx="12"/>
          </p:nvPr>
        </p:nvSpPr>
        <p:spPr/>
        <p:txBody>
          <a:bodyPr/>
          <a:lstStyle/>
          <a:p>
            <a:fld id="{7E0D9DA9-5B82-4194-9CC5-617E737A7C31}" type="slidenum">
              <a:rPr lang="en-US" smtClean="0"/>
              <a:t>19</a:t>
            </a:fld>
            <a:endParaRPr lang="en-US"/>
          </a:p>
        </p:txBody>
      </p:sp>
      <p:sp>
        <p:nvSpPr>
          <p:cNvPr id="2" name="Title 1">
            <a:extLst>
              <a:ext uri="{FF2B5EF4-FFF2-40B4-BE49-F238E27FC236}">
                <a16:creationId xmlns="" xmlns:a16="http://schemas.microsoft.com/office/drawing/2014/main" id="{DB79B79B-D05D-4C45-86FA-D399680CE97C}"/>
              </a:ext>
            </a:extLst>
          </p:cNvPr>
          <p:cNvSpPr>
            <a:spLocks noGrp="1"/>
          </p:cNvSpPr>
          <p:nvPr>
            <p:ph type="title" idx="4294967295"/>
          </p:nvPr>
        </p:nvSpPr>
        <p:spPr>
          <a:xfrm>
            <a:off x="0" y="233363"/>
            <a:ext cx="10058400" cy="801687"/>
          </a:xfrm>
        </p:spPr>
        <p:txBody>
          <a:bodyPr>
            <a:normAutofit/>
          </a:bodyPr>
          <a:lstStyle/>
          <a:p>
            <a:r>
              <a:rPr lang="en-US" dirty="0">
                <a:cs typeface="Arial" panose="020B0604020202020204" pitchFamily="34" charset="0"/>
              </a:rPr>
              <a:t>Measure Input File Overview</a:t>
            </a:r>
          </a:p>
        </p:txBody>
      </p:sp>
      <p:graphicFrame>
        <p:nvGraphicFramePr>
          <p:cNvPr id="7" name="Table 6">
            <a:extLst>
              <a:ext uri="{FF2B5EF4-FFF2-40B4-BE49-F238E27FC236}">
                <a16:creationId xmlns="" xmlns:a16="http://schemas.microsoft.com/office/drawing/2014/main" id="{6E8302BA-71FE-42BB-8B34-EA8310DB7A8D}"/>
              </a:ext>
            </a:extLst>
          </p:cNvPr>
          <p:cNvGraphicFramePr>
            <a:graphicFrameLocks noGrp="1"/>
          </p:cNvGraphicFramePr>
          <p:nvPr>
            <p:extLst/>
          </p:nvPr>
        </p:nvGraphicFramePr>
        <p:xfrm>
          <a:off x="2065117" y="1228726"/>
          <a:ext cx="8358335" cy="4845185"/>
        </p:xfrm>
        <a:graphic>
          <a:graphicData uri="http://schemas.openxmlformats.org/drawingml/2006/table">
            <a:tbl>
              <a:tblPr/>
              <a:tblGrid>
                <a:gridCol w="2075072">
                  <a:extLst>
                    <a:ext uri="{9D8B030D-6E8A-4147-A177-3AD203B41FA5}">
                      <a16:colId xmlns="" xmlns:a16="http://schemas.microsoft.com/office/drawing/2014/main" val="2299796453"/>
                    </a:ext>
                  </a:extLst>
                </a:gridCol>
                <a:gridCol w="6283263">
                  <a:extLst>
                    <a:ext uri="{9D8B030D-6E8A-4147-A177-3AD203B41FA5}">
                      <a16:colId xmlns="" xmlns:a16="http://schemas.microsoft.com/office/drawing/2014/main" val="3206382013"/>
                    </a:ext>
                  </a:extLst>
                </a:gridCol>
              </a:tblGrid>
              <a:tr h="580851">
                <a:tc>
                  <a:txBody>
                    <a:bodyPr/>
                    <a:lstStyle/>
                    <a:p>
                      <a:pPr algn="ctr" fontAlgn="ctr"/>
                      <a:r>
                        <a:rPr lang="en-US" sz="1100" b="1" i="0" u="none" strike="noStrike" dirty="0">
                          <a:solidFill>
                            <a:srgbClr val="000000"/>
                          </a:solidFill>
                          <a:effectLst/>
                          <a:latin typeface="Calibri" panose="020F0502020204030204" pitchFamily="34" charset="0"/>
                        </a:rPr>
                        <a:t>CE Input Fields</a:t>
                      </a:r>
                    </a:p>
                  </a:txBody>
                  <a:tcPr marL="724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fontAlgn="ctr"/>
                      <a:r>
                        <a:rPr lang="en-US" sz="1200" b="1" i="0" u="none" strike="noStrike" dirty="0">
                          <a:solidFill>
                            <a:srgbClr val="000000"/>
                          </a:solidFill>
                          <a:effectLst/>
                          <a:latin typeface="Calibri" panose="020F0502020204030204" pitchFamily="34" charset="0"/>
                        </a:rPr>
                        <a:t>Description/definition</a:t>
                      </a:r>
                    </a:p>
                  </a:txBody>
                  <a:tcPr marL="724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extLst>
                  <a:ext uri="{0D108BD9-81ED-4DB2-BD59-A6C34878D82A}">
                    <a16:rowId xmlns="" xmlns:a16="http://schemas.microsoft.com/office/drawing/2014/main" val="1827948321"/>
                  </a:ext>
                </a:extLst>
              </a:tr>
              <a:tr h="178973">
                <a:tc>
                  <a:txBody>
                    <a:bodyPr/>
                    <a:lstStyle/>
                    <a:p>
                      <a:pPr algn="l" fontAlgn="ctr"/>
                      <a:r>
                        <a:rPr lang="en-US" sz="1050" b="0" i="0" u="none" strike="noStrike" dirty="0" err="1">
                          <a:solidFill>
                            <a:srgbClr val="000000"/>
                          </a:solidFill>
                          <a:effectLst/>
                          <a:latin typeface="Calibri" panose="020F0502020204030204" pitchFamily="34" charset="0"/>
                        </a:rPr>
                        <a:t>EUL_Yrs</a:t>
                      </a:r>
                      <a:endParaRPr lang="en-US" sz="1050" b="0" i="0" u="none" strike="noStrike" dirty="0">
                        <a:solidFill>
                          <a:srgbClr val="000000"/>
                        </a:solidFill>
                        <a:effectLst/>
                        <a:latin typeface="Calibri" panose="020F0502020204030204" pitchFamily="34" charset="0"/>
                      </a:endParaRP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a:noFill/>
                    </a:lnB>
                    <a:solidFill>
                      <a:srgbClr val="BDD7EE"/>
                    </a:solidFill>
                  </a:tcPr>
                </a:tc>
                <a:tc>
                  <a:txBody>
                    <a:bodyPr/>
                    <a:lstStyle/>
                    <a:p>
                      <a:pPr algn="l" fontAlgn="ctr"/>
                      <a:r>
                        <a:rPr lang="en-US" sz="1050" b="0" i="0" u="none" strike="noStrike">
                          <a:solidFill>
                            <a:srgbClr val="000000"/>
                          </a:solidFill>
                          <a:effectLst/>
                          <a:latin typeface="Calibri" panose="020F0502020204030204" pitchFamily="34" charset="0"/>
                        </a:rPr>
                        <a:t>Effective useful life of EE measure in years</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a:noFill/>
                    </a:lnB>
                    <a:solidFill>
                      <a:srgbClr val="BDD7EE"/>
                    </a:solidFill>
                  </a:tcPr>
                </a:tc>
                <a:extLst>
                  <a:ext uri="{0D108BD9-81ED-4DB2-BD59-A6C34878D82A}">
                    <a16:rowId xmlns="" xmlns:a16="http://schemas.microsoft.com/office/drawing/2014/main" val="3097372358"/>
                  </a:ext>
                </a:extLst>
              </a:tr>
              <a:tr h="178973">
                <a:tc>
                  <a:txBody>
                    <a:bodyPr/>
                    <a:lstStyle/>
                    <a:p>
                      <a:pPr algn="l" fontAlgn="ctr"/>
                      <a:r>
                        <a:rPr lang="en-US" sz="1050" b="0" i="0" u="none" strike="noStrike" dirty="0">
                          <a:solidFill>
                            <a:srgbClr val="000000"/>
                          </a:solidFill>
                          <a:effectLst/>
                          <a:latin typeface="Calibri" panose="020F0502020204030204" pitchFamily="34" charset="0"/>
                        </a:rPr>
                        <a:t>MeasCode</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tc>
                  <a:txBody>
                    <a:bodyPr/>
                    <a:lstStyle/>
                    <a:p>
                      <a:pPr algn="l" fontAlgn="ctr"/>
                      <a:r>
                        <a:rPr lang="en-US" sz="1050" b="0" i="0" u="none" strike="noStrike" dirty="0">
                          <a:solidFill>
                            <a:srgbClr val="000000"/>
                          </a:solidFill>
                          <a:effectLst/>
                          <a:latin typeface="Calibri" panose="020F0502020204030204" pitchFamily="34" charset="0"/>
                        </a:rPr>
                        <a:t>PA-specific Measure code</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3811301654"/>
                  </a:ext>
                </a:extLst>
              </a:tr>
              <a:tr h="187383">
                <a:tc>
                  <a:txBody>
                    <a:bodyPr/>
                    <a:lstStyle/>
                    <a:p>
                      <a:pPr algn="l" fontAlgn="ctr"/>
                      <a:r>
                        <a:rPr lang="en-US" sz="1050" b="0" i="0" u="none" strike="noStrike" dirty="0">
                          <a:solidFill>
                            <a:srgbClr val="000000"/>
                          </a:solidFill>
                          <a:effectLst/>
                          <a:latin typeface="Calibri" panose="020F0502020204030204" pitchFamily="34" charset="0"/>
                        </a:rPr>
                        <a:t>MeasDescription</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tc>
                  <a:txBody>
                    <a:bodyPr/>
                    <a:lstStyle/>
                    <a:p>
                      <a:pPr algn="l" fontAlgn="ctr"/>
                      <a:r>
                        <a:rPr lang="en-US" sz="1050" b="0" i="0" u="none" strike="noStrike" dirty="0">
                          <a:solidFill>
                            <a:srgbClr val="000000"/>
                          </a:solidFill>
                          <a:effectLst/>
                          <a:latin typeface="Calibri" panose="020F0502020204030204" pitchFamily="34" charset="0"/>
                        </a:rPr>
                        <a:t>Description of measure; include enough information to allow understanding of what EE measure(s) being installed</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1021548239"/>
                  </a:ext>
                </a:extLst>
              </a:tr>
              <a:tr h="178973">
                <a:tc>
                  <a:txBody>
                    <a:bodyPr/>
                    <a:lstStyle/>
                    <a:p>
                      <a:pPr algn="l" fontAlgn="ctr"/>
                      <a:r>
                        <a:rPr lang="en-US" sz="1050" b="0" i="0" u="none" strike="noStrike">
                          <a:solidFill>
                            <a:srgbClr val="000000"/>
                          </a:solidFill>
                          <a:effectLst/>
                          <a:latin typeface="Calibri" panose="020F0502020204030204" pitchFamily="34" charset="0"/>
                        </a:rPr>
                        <a:t>MeasureID</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tc>
                  <a:txBody>
                    <a:bodyPr/>
                    <a:lstStyle/>
                    <a:p>
                      <a:pPr algn="l" fontAlgn="ctr"/>
                      <a:r>
                        <a:rPr lang="en-US" sz="1050" b="0" i="0" u="none" strike="noStrike" dirty="0">
                          <a:solidFill>
                            <a:srgbClr val="000000"/>
                          </a:solidFill>
                          <a:effectLst/>
                          <a:latin typeface="Calibri" panose="020F0502020204030204" pitchFamily="34" charset="0"/>
                        </a:rPr>
                        <a:t>Unique and persistent measure identifier </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1072989339"/>
                  </a:ext>
                </a:extLst>
              </a:tr>
              <a:tr h="178973">
                <a:tc>
                  <a:txBody>
                    <a:bodyPr/>
                    <a:lstStyle/>
                    <a:p>
                      <a:pPr algn="l" fontAlgn="ctr"/>
                      <a:r>
                        <a:rPr lang="en-US" sz="1050" b="0" i="0" u="none" strike="noStrike">
                          <a:solidFill>
                            <a:srgbClr val="000000"/>
                          </a:solidFill>
                          <a:effectLst/>
                          <a:latin typeface="Calibri" panose="020F0502020204030204" pitchFamily="34" charset="0"/>
                        </a:rPr>
                        <a:t>NTGRCost</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tc>
                  <a:txBody>
                    <a:bodyPr/>
                    <a:lstStyle/>
                    <a:p>
                      <a:pPr algn="l" fontAlgn="ctr"/>
                      <a:r>
                        <a:rPr lang="en-US" sz="1050" b="0" i="0" u="none" strike="noStrike">
                          <a:solidFill>
                            <a:srgbClr val="000000"/>
                          </a:solidFill>
                          <a:effectLst/>
                          <a:latin typeface="Calibri" panose="020F0502020204030204" pitchFamily="34" charset="0"/>
                        </a:rPr>
                        <a:t>The cost net to gross ratio</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3600213094"/>
                  </a:ext>
                </a:extLst>
              </a:tr>
              <a:tr h="178973">
                <a:tc>
                  <a:txBody>
                    <a:bodyPr/>
                    <a:lstStyle/>
                    <a:p>
                      <a:pPr algn="l" fontAlgn="ctr"/>
                      <a:r>
                        <a:rPr lang="en-US" sz="1050" b="0" i="0" u="none" strike="noStrike">
                          <a:solidFill>
                            <a:srgbClr val="000000"/>
                          </a:solidFill>
                          <a:effectLst/>
                          <a:latin typeface="Calibri" panose="020F0502020204030204" pitchFamily="34" charset="0"/>
                        </a:rPr>
                        <a:t>NTGRkW</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tc>
                  <a:txBody>
                    <a:bodyPr/>
                    <a:lstStyle/>
                    <a:p>
                      <a:pPr algn="l" fontAlgn="ctr"/>
                      <a:r>
                        <a:rPr lang="en-US" sz="1050" b="0" i="0" u="none" strike="noStrike" dirty="0">
                          <a:solidFill>
                            <a:srgbClr val="000000"/>
                          </a:solidFill>
                          <a:effectLst/>
                          <a:latin typeface="Calibri" panose="020F0502020204030204" pitchFamily="34" charset="0"/>
                        </a:rPr>
                        <a:t>The kW net to gross ratio</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4093380640"/>
                  </a:ext>
                </a:extLst>
              </a:tr>
              <a:tr h="178973">
                <a:tc>
                  <a:txBody>
                    <a:bodyPr/>
                    <a:lstStyle/>
                    <a:p>
                      <a:pPr algn="l" fontAlgn="ctr"/>
                      <a:r>
                        <a:rPr lang="en-US" sz="1050" b="0" i="0" u="none" strike="noStrike" dirty="0">
                          <a:solidFill>
                            <a:srgbClr val="000000"/>
                          </a:solidFill>
                          <a:effectLst/>
                          <a:latin typeface="Calibri" panose="020F0502020204030204" pitchFamily="34" charset="0"/>
                        </a:rPr>
                        <a:t>NTGRkWh</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tc>
                  <a:txBody>
                    <a:bodyPr/>
                    <a:lstStyle/>
                    <a:p>
                      <a:pPr algn="l" fontAlgn="ctr"/>
                      <a:r>
                        <a:rPr lang="en-US" sz="1050" b="0" i="0" u="none" strike="noStrike">
                          <a:solidFill>
                            <a:srgbClr val="000000"/>
                          </a:solidFill>
                          <a:effectLst/>
                          <a:latin typeface="Calibri" panose="020F0502020204030204" pitchFamily="34" charset="0"/>
                        </a:rPr>
                        <a:t>The kWh net to gross ratio</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1451698707"/>
                  </a:ext>
                </a:extLst>
              </a:tr>
              <a:tr h="178973">
                <a:tc>
                  <a:txBody>
                    <a:bodyPr/>
                    <a:lstStyle/>
                    <a:p>
                      <a:pPr algn="l" fontAlgn="ctr"/>
                      <a:r>
                        <a:rPr lang="en-US" sz="1050" b="0" i="0" u="none" strike="noStrike">
                          <a:solidFill>
                            <a:srgbClr val="000000"/>
                          </a:solidFill>
                          <a:effectLst/>
                          <a:latin typeface="Calibri" panose="020F0502020204030204" pitchFamily="34" charset="0"/>
                        </a:rPr>
                        <a:t>NTGRTherm</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tc>
                  <a:txBody>
                    <a:bodyPr/>
                    <a:lstStyle/>
                    <a:p>
                      <a:pPr algn="l" fontAlgn="ctr"/>
                      <a:r>
                        <a:rPr lang="en-US" sz="1050" b="0" i="0" u="none" strike="noStrike">
                          <a:solidFill>
                            <a:srgbClr val="000000"/>
                          </a:solidFill>
                          <a:effectLst/>
                          <a:latin typeface="Calibri" panose="020F0502020204030204" pitchFamily="34" charset="0"/>
                        </a:rPr>
                        <a:t>The therm net to gross ratio</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86041129"/>
                  </a:ext>
                </a:extLst>
              </a:tr>
              <a:tr h="178973">
                <a:tc>
                  <a:txBody>
                    <a:bodyPr/>
                    <a:lstStyle/>
                    <a:p>
                      <a:pPr algn="l" fontAlgn="ctr"/>
                      <a:r>
                        <a:rPr lang="en-US" sz="1050" b="0" i="0" u="none" strike="noStrike">
                          <a:solidFill>
                            <a:srgbClr val="000000"/>
                          </a:solidFill>
                          <a:effectLst/>
                          <a:latin typeface="Calibri" panose="020F0502020204030204" pitchFamily="34" charset="0"/>
                        </a:rPr>
                        <a:t>PreDesc</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tc>
                  <a:txBody>
                    <a:bodyPr/>
                    <a:lstStyle/>
                    <a:p>
                      <a:pPr algn="l" fontAlgn="ctr"/>
                      <a:r>
                        <a:rPr lang="en-US" sz="1050" b="0" i="0" u="none" strike="noStrike">
                          <a:solidFill>
                            <a:srgbClr val="000000"/>
                          </a:solidFill>
                          <a:effectLst/>
                          <a:latin typeface="Calibri" panose="020F0502020204030204" pitchFamily="34" charset="0"/>
                        </a:rPr>
                        <a:t>Pre-exsiting measure description</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2058876167"/>
                  </a:ext>
                </a:extLst>
              </a:tr>
              <a:tr h="185043">
                <a:tc>
                  <a:txBody>
                    <a:bodyPr/>
                    <a:lstStyle/>
                    <a:p>
                      <a:pPr algn="l" fontAlgn="ctr"/>
                      <a:r>
                        <a:rPr lang="en-US" sz="1050" b="0" i="0" u="none" strike="noStrike" dirty="0">
                          <a:solidFill>
                            <a:srgbClr val="000000"/>
                          </a:solidFill>
                          <a:effectLst/>
                          <a:latin typeface="Calibri" panose="020F0502020204030204" pitchFamily="34" charset="0"/>
                        </a:rPr>
                        <a:t>RUL_ID</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tc>
                  <a:txBody>
                    <a:bodyPr/>
                    <a:lstStyle/>
                    <a:p>
                      <a:pPr algn="l" fontAlgn="ctr"/>
                      <a:r>
                        <a:rPr lang="en-US" sz="1050" b="0" i="0" u="none" strike="noStrike" dirty="0">
                          <a:solidFill>
                            <a:srgbClr val="000000"/>
                          </a:solidFill>
                          <a:effectLst/>
                          <a:latin typeface="Calibri" panose="020F0502020204030204" pitchFamily="34" charset="0"/>
                        </a:rPr>
                        <a:t>Specifies a row in </a:t>
                      </a:r>
                      <a:r>
                        <a:rPr lang="en-US" sz="1050" b="0" i="0" u="none" strike="noStrike" dirty="0" err="1">
                          <a:solidFill>
                            <a:srgbClr val="000000"/>
                          </a:solidFill>
                          <a:effectLst/>
                          <a:latin typeface="Calibri" panose="020F0502020204030204" pitchFamily="34" charset="0"/>
                        </a:rPr>
                        <a:t>ExAnte</a:t>
                      </a:r>
                      <a:r>
                        <a:rPr lang="en-US" sz="1050" b="0" i="0" u="none" strike="noStrike" dirty="0">
                          <a:solidFill>
                            <a:srgbClr val="000000"/>
                          </a:solidFill>
                          <a:effectLst/>
                          <a:latin typeface="Calibri" panose="020F0502020204030204" pitchFamily="34" charset="0"/>
                        </a:rPr>
                        <a:t> EUL table that identifies the remaining useful life of the existing technology</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3444925358"/>
                  </a:ext>
                </a:extLst>
              </a:tr>
              <a:tr h="178973">
                <a:tc>
                  <a:txBody>
                    <a:bodyPr/>
                    <a:lstStyle/>
                    <a:p>
                      <a:pPr algn="l" fontAlgn="ctr"/>
                      <a:r>
                        <a:rPr lang="en-US" sz="1050" b="0" i="0" u="none" strike="noStrike">
                          <a:solidFill>
                            <a:srgbClr val="000000"/>
                          </a:solidFill>
                          <a:effectLst/>
                          <a:latin typeface="Calibri" panose="020F0502020204030204" pitchFamily="34" charset="0"/>
                        </a:rPr>
                        <a:t>RUL_Yrs</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tc>
                  <a:txBody>
                    <a:bodyPr/>
                    <a:lstStyle/>
                    <a:p>
                      <a:pPr algn="l" fontAlgn="ctr"/>
                      <a:r>
                        <a:rPr lang="en-US" sz="1050" b="0" i="0" u="none" strike="noStrike" dirty="0">
                          <a:solidFill>
                            <a:srgbClr val="000000"/>
                          </a:solidFill>
                          <a:effectLst/>
                          <a:latin typeface="Calibri" panose="020F0502020204030204" pitchFamily="34" charset="0"/>
                        </a:rPr>
                        <a:t>Remaining useful life of pre-existing measure in years</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2103022503"/>
                  </a:ext>
                </a:extLst>
              </a:tr>
              <a:tr h="334629">
                <a:tc>
                  <a:txBody>
                    <a:bodyPr/>
                    <a:lstStyle/>
                    <a:p>
                      <a:pPr algn="l" fontAlgn="ctr"/>
                      <a:r>
                        <a:rPr lang="en-US" sz="1050" b="0" i="0" u="none" strike="noStrike" dirty="0" err="1">
                          <a:solidFill>
                            <a:srgbClr val="000000"/>
                          </a:solidFill>
                          <a:effectLst/>
                          <a:latin typeface="Calibri" panose="020F0502020204030204" pitchFamily="34" charset="0"/>
                        </a:rPr>
                        <a:t>StdDesc</a:t>
                      </a:r>
                      <a:endParaRPr lang="en-US" sz="1050" b="0" i="0" u="none" strike="noStrike" dirty="0">
                        <a:solidFill>
                          <a:srgbClr val="000000"/>
                        </a:solidFill>
                        <a:effectLst/>
                        <a:latin typeface="Calibri" panose="020F0502020204030204" pitchFamily="34" charset="0"/>
                      </a:endParaRP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tc>
                  <a:txBody>
                    <a:bodyPr/>
                    <a:lstStyle/>
                    <a:p>
                      <a:pPr algn="l" fontAlgn="ctr"/>
                      <a:r>
                        <a:rPr lang="en-US" sz="1050" b="0" i="0" u="none" strike="noStrike" dirty="0">
                          <a:solidFill>
                            <a:srgbClr val="000000"/>
                          </a:solidFill>
                          <a:effectLst/>
                          <a:latin typeface="Calibri" panose="020F0502020204030204" pitchFamily="34" charset="0"/>
                        </a:rPr>
                        <a:t>Used to describe the technologies associated with the measure with enough detail to identify the various technologies and differentiate the measure from other similar measures</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1716631442"/>
                  </a:ext>
                </a:extLst>
              </a:tr>
              <a:tr h="178973">
                <a:tc>
                  <a:txBody>
                    <a:bodyPr/>
                    <a:lstStyle/>
                    <a:p>
                      <a:pPr algn="l" fontAlgn="ctr"/>
                      <a:r>
                        <a:rPr lang="en-US" sz="1050" b="0" i="0" u="none" strike="noStrike">
                          <a:solidFill>
                            <a:srgbClr val="000000"/>
                          </a:solidFill>
                          <a:effectLst/>
                          <a:latin typeface="Calibri" panose="020F0502020204030204" pitchFamily="34" charset="0"/>
                        </a:rPr>
                        <a:t>UnitDirectInstallLab</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tc>
                  <a:txBody>
                    <a:bodyPr/>
                    <a:lstStyle/>
                    <a:p>
                      <a:pPr algn="l" fontAlgn="ctr"/>
                      <a:r>
                        <a:rPr lang="en-US" sz="1050" b="0" i="0" u="none" strike="noStrike">
                          <a:solidFill>
                            <a:srgbClr val="000000"/>
                          </a:solidFill>
                          <a:effectLst/>
                          <a:latin typeface="Calibri" panose="020F0502020204030204" pitchFamily="34" charset="0"/>
                        </a:rPr>
                        <a:t>Actual cost in dollars of installation labor; overrides ExAnte values for deemed claims</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1371099739"/>
                  </a:ext>
                </a:extLst>
              </a:tr>
              <a:tr h="178973">
                <a:tc>
                  <a:txBody>
                    <a:bodyPr/>
                    <a:lstStyle/>
                    <a:p>
                      <a:pPr algn="l" fontAlgn="ctr"/>
                      <a:r>
                        <a:rPr lang="en-US" sz="1050" b="0" i="0" u="none" strike="noStrike" dirty="0" err="1">
                          <a:solidFill>
                            <a:srgbClr val="000000"/>
                          </a:solidFill>
                          <a:effectLst/>
                          <a:latin typeface="Calibri" panose="020F0502020204030204" pitchFamily="34" charset="0"/>
                        </a:rPr>
                        <a:t>UnitDirectInstallMat</a:t>
                      </a:r>
                      <a:endParaRPr lang="en-US" sz="1050" b="0" i="0" u="none" strike="noStrike" dirty="0">
                        <a:solidFill>
                          <a:srgbClr val="000000"/>
                        </a:solidFill>
                        <a:effectLst/>
                        <a:latin typeface="Calibri" panose="020F0502020204030204" pitchFamily="34" charset="0"/>
                      </a:endParaRP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tc>
                  <a:txBody>
                    <a:bodyPr/>
                    <a:lstStyle/>
                    <a:p>
                      <a:pPr algn="l" fontAlgn="ctr"/>
                      <a:r>
                        <a:rPr lang="en-US" sz="1050" b="0" i="0" u="none" strike="noStrike" dirty="0">
                          <a:solidFill>
                            <a:srgbClr val="000000"/>
                          </a:solidFill>
                          <a:effectLst/>
                          <a:latin typeface="Calibri" panose="020F0502020204030204" pitchFamily="34" charset="0"/>
                        </a:rPr>
                        <a:t>Actual cost in dollars of installation materials; overrides </a:t>
                      </a:r>
                      <a:r>
                        <a:rPr lang="en-US" sz="1050" b="0" i="0" u="none" strike="noStrike" dirty="0" err="1">
                          <a:solidFill>
                            <a:srgbClr val="000000"/>
                          </a:solidFill>
                          <a:effectLst/>
                          <a:latin typeface="Calibri" panose="020F0502020204030204" pitchFamily="34" charset="0"/>
                        </a:rPr>
                        <a:t>ExAnte</a:t>
                      </a:r>
                      <a:r>
                        <a:rPr lang="en-US" sz="1050" b="0" i="0" u="none" strike="noStrike" dirty="0">
                          <a:solidFill>
                            <a:srgbClr val="000000"/>
                          </a:solidFill>
                          <a:effectLst/>
                          <a:latin typeface="Calibri" panose="020F0502020204030204" pitchFamily="34" charset="0"/>
                        </a:rPr>
                        <a:t> values for deemed claims</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1484348323"/>
                  </a:ext>
                </a:extLst>
              </a:tr>
              <a:tr h="178973">
                <a:tc>
                  <a:txBody>
                    <a:bodyPr/>
                    <a:lstStyle/>
                    <a:p>
                      <a:pPr algn="l" fontAlgn="ctr"/>
                      <a:r>
                        <a:rPr lang="en-US" sz="1050" b="0" i="0" u="none" strike="noStrike">
                          <a:solidFill>
                            <a:srgbClr val="000000"/>
                          </a:solidFill>
                          <a:effectLst/>
                          <a:latin typeface="Calibri" panose="020F0502020204030204" pitchFamily="34" charset="0"/>
                        </a:rPr>
                        <a:t>UnitkW1stBaseline</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tc>
                  <a:txBody>
                    <a:bodyPr/>
                    <a:lstStyle/>
                    <a:p>
                      <a:pPr algn="l" fontAlgn="ctr"/>
                      <a:r>
                        <a:rPr lang="en-US" sz="1050" b="0" i="0" u="none" strike="noStrike" dirty="0">
                          <a:solidFill>
                            <a:srgbClr val="000000"/>
                          </a:solidFill>
                          <a:effectLst/>
                          <a:latin typeface="Calibri" panose="020F0502020204030204" pitchFamily="34" charset="0"/>
                        </a:rPr>
                        <a:t>The first baseline kW Impact per Unit</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2356627037"/>
                  </a:ext>
                </a:extLst>
              </a:tr>
              <a:tr h="178973">
                <a:tc>
                  <a:txBody>
                    <a:bodyPr/>
                    <a:lstStyle/>
                    <a:p>
                      <a:pPr algn="l" fontAlgn="ctr"/>
                      <a:r>
                        <a:rPr lang="en-US" sz="1050" b="0" i="0" u="none" strike="noStrike">
                          <a:solidFill>
                            <a:srgbClr val="000000"/>
                          </a:solidFill>
                          <a:effectLst/>
                          <a:latin typeface="Calibri" panose="020F0502020204030204" pitchFamily="34" charset="0"/>
                        </a:rPr>
                        <a:t>UnitkW2ndBaseline</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tc>
                  <a:txBody>
                    <a:bodyPr/>
                    <a:lstStyle/>
                    <a:p>
                      <a:pPr algn="l" fontAlgn="ctr"/>
                      <a:r>
                        <a:rPr lang="en-US" sz="1050" b="0" i="0" u="none" strike="noStrike" dirty="0">
                          <a:solidFill>
                            <a:srgbClr val="000000"/>
                          </a:solidFill>
                          <a:effectLst/>
                          <a:latin typeface="Calibri" panose="020F0502020204030204" pitchFamily="34" charset="0"/>
                        </a:rPr>
                        <a:t>The second baseline kW Impact per Unit</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1959654076"/>
                  </a:ext>
                </a:extLst>
              </a:tr>
              <a:tr h="178973">
                <a:tc>
                  <a:txBody>
                    <a:bodyPr/>
                    <a:lstStyle/>
                    <a:p>
                      <a:pPr algn="l" fontAlgn="ctr"/>
                      <a:r>
                        <a:rPr lang="en-US" sz="1050" b="0" i="0" u="none" strike="noStrike" dirty="0">
                          <a:solidFill>
                            <a:srgbClr val="000000"/>
                          </a:solidFill>
                          <a:effectLst/>
                          <a:latin typeface="Calibri" panose="020F0502020204030204" pitchFamily="34" charset="0"/>
                        </a:rPr>
                        <a:t>UnitkWh1stBaseline</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tc>
                  <a:txBody>
                    <a:bodyPr/>
                    <a:lstStyle/>
                    <a:p>
                      <a:pPr algn="l" fontAlgn="ctr"/>
                      <a:r>
                        <a:rPr lang="en-US" sz="1050" b="0" i="0" u="none" strike="noStrike" dirty="0">
                          <a:solidFill>
                            <a:srgbClr val="000000"/>
                          </a:solidFill>
                          <a:effectLst/>
                          <a:latin typeface="Calibri" panose="020F0502020204030204" pitchFamily="34" charset="0"/>
                        </a:rPr>
                        <a:t>The first baseline kWh Impact per Unit</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1224408700"/>
                  </a:ext>
                </a:extLst>
              </a:tr>
              <a:tr h="178973">
                <a:tc>
                  <a:txBody>
                    <a:bodyPr/>
                    <a:lstStyle/>
                    <a:p>
                      <a:pPr algn="l" fontAlgn="ctr"/>
                      <a:r>
                        <a:rPr lang="en-US" sz="1050" b="0" i="0" u="none" strike="noStrike">
                          <a:solidFill>
                            <a:srgbClr val="000000"/>
                          </a:solidFill>
                          <a:effectLst/>
                          <a:latin typeface="Calibri" panose="020F0502020204030204" pitchFamily="34" charset="0"/>
                        </a:rPr>
                        <a:t>UnitkWh2ndBaseline</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tc>
                  <a:txBody>
                    <a:bodyPr/>
                    <a:lstStyle/>
                    <a:p>
                      <a:pPr algn="l" fontAlgn="ctr"/>
                      <a:r>
                        <a:rPr lang="en-US" sz="1050" b="0" i="0" u="none" strike="noStrike" dirty="0">
                          <a:solidFill>
                            <a:srgbClr val="000000"/>
                          </a:solidFill>
                          <a:effectLst/>
                          <a:latin typeface="Calibri" panose="020F0502020204030204" pitchFamily="34" charset="0"/>
                        </a:rPr>
                        <a:t>The second baseline kWh Impact per Unit</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3065634785"/>
                  </a:ext>
                </a:extLst>
              </a:tr>
              <a:tr h="195859">
                <a:tc>
                  <a:txBody>
                    <a:bodyPr/>
                    <a:lstStyle/>
                    <a:p>
                      <a:pPr algn="l" fontAlgn="ctr"/>
                      <a:r>
                        <a:rPr lang="en-US" sz="1050" b="0" i="0" u="none" strike="noStrike">
                          <a:solidFill>
                            <a:srgbClr val="000000"/>
                          </a:solidFill>
                          <a:effectLst/>
                          <a:latin typeface="Calibri" panose="020F0502020204030204" pitchFamily="34" charset="0"/>
                        </a:rPr>
                        <a:t>UnitMeaCost1stBaseline</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tc>
                  <a:txBody>
                    <a:bodyPr/>
                    <a:lstStyle/>
                    <a:p>
                      <a:pPr algn="l" fontAlgn="ctr"/>
                      <a:r>
                        <a:rPr lang="en-US" sz="1050" b="0" i="0" u="none" strike="noStrike" dirty="0">
                          <a:solidFill>
                            <a:srgbClr val="000000"/>
                          </a:solidFill>
                          <a:effectLst/>
                          <a:latin typeface="Calibri" panose="020F0502020204030204" pitchFamily="34" charset="0"/>
                        </a:rPr>
                        <a:t>Total measure cost for dual baseline, incremental measure cost over Code/</a:t>
                      </a:r>
                      <a:r>
                        <a:rPr lang="en-US" sz="1050" b="0" i="0" u="none" strike="noStrike" dirty="0" err="1">
                          <a:solidFill>
                            <a:srgbClr val="000000"/>
                          </a:solidFill>
                          <a:effectLst/>
                          <a:latin typeface="Calibri" panose="020F0502020204030204" pitchFamily="34" charset="0"/>
                        </a:rPr>
                        <a:t>Std</a:t>
                      </a:r>
                      <a:r>
                        <a:rPr lang="en-US" sz="1050" b="0" i="0" u="none" strike="noStrike" dirty="0">
                          <a:solidFill>
                            <a:srgbClr val="000000"/>
                          </a:solidFill>
                          <a:effectLst/>
                          <a:latin typeface="Calibri" panose="020F0502020204030204" pitchFamily="34" charset="0"/>
                        </a:rPr>
                        <a:t> for single baseline</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3696409871"/>
                  </a:ext>
                </a:extLst>
              </a:tr>
              <a:tr h="178973">
                <a:tc>
                  <a:txBody>
                    <a:bodyPr/>
                    <a:lstStyle/>
                    <a:p>
                      <a:pPr algn="l" fontAlgn="ctr"/>
                      <a:r>
                        <a:rPr lang="en-US" sz="1050" b="0" i="0" u="none" strike="noStrike">
                          <a:solidFill>
                            <a:srgbClr val="000000"/>
                          </a:solidFill>
                          <a:effectLst/>
                          <a:latin typeface="Calibri" panose="020F0502020204030204" pitchFamily="34" charset="0"/>
                        </a:rPr>
                        <a:t>UnitMeaCost2ndBaseline</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tc>
                  <a:txBody>
                    <a:bodyPr/>
                    <a:lstStyle/>
                    <a:p>
                      <a:pPr algn="l" fontAlgn="ctr"/>
                      <a:r>
                        <a:rPr lang="en-US" sz="1050" b="0" i="0" u="none" strike="noStrike" dirty="0">
                          <a:solidFill>
                            <a:srgbClr val="000000"/>
                          </a:solidFill>
                          <a:effectLst/>
                          <a:latin typeface="Calibri" panose="020F0502020204030204" pitchFamily="34" charset="0"/>
                        </a:rPr>
                        <a:t>Incremental measure cost over Code/</a:t>
                      </a:r>
                      <a:r>
                        <a:rPr lang="en-US" sz="1050" b="0" i="0" u="none" strike="noStrike" dirty="0" err="1">
                          <a:solidFill>
                            <a:srgbClr val="000000"/>
                          </a:solidFill>
                          <a:effectLst/>
                          <a:latin typeface="Calibri" panose="020F0502020204030204" pitchFamily="34" charset="0"/>
                        </a:rPr>
                        <a:t>Std</a:t>
                      </a:r>
                      <a:r>
                        <a:rPr lang="en-US" sz="1050" b="0" i="0" u="none" strike="noStrike" dirty="0">
                          <a:solidFill>
                            <a:srgbClr val="000000"/>
                          </a:solidFill>
                          <a:effectLst/>
                          <a:latin typeface="Calibri" panose="020F0502020204030204" pitchFamily="34" charset="0"/>
                        </a:rPr>
                        <a:t> for dual baseline</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934760065"/>
                  </a:ext>
                </a:extLst>
              </a:tr>
              <a:tr h="178973">
                <a:tc>
                  <a:txBody>
                    <a:bodyPr/>
                    <a:lstStyle/>
                    <a:p>
                      <a:pPr algn="l" fontAlgn="ctr"/>
                      <a:r>
                        <a:rPr lang="en-US" sz="1050" b="0" i="0" u="none" strike="noStrike">
                          <a:solidFill>
                            <a:srgbClr val="000000"/>
                          </a:solidFill>
                          <a:effectLst/>
                          <a:latin typeface="Calibri" panose="020F0502020204030204" pitchFamily="34" charset="0"/>
                        </a:rPr>
                        <a:t>UnitTherm1stBaseline</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tc>
                  <a:txBody>
                    <a:bodyPr/>
                    <a:lstStyle/>
                    <a:p>
                      <a:pPr algn="l" fontAlgn="ctr"/>
                      <a:r>
                        <a:rPr lang="en-US" sz="1050" b="0" i="0" u="none" strike="noStrike" dirty="0">
                          <a:solidFill>
                            <a:srgbClr val="000000"/>
                          </a:solidFill>
                          <a:effectLst/>
                          <a:latin typeface="Calibri" panose="020F0502020204030204" pitchFamily="34" charset="0"/>
                        </a:rPr>
                        <a:t>The first baseline </a:t>
                      </a:r>
                      <a:r>
                        <a:rPr lang="en-US" sz="1050" b="0" i="0" u="none" strike="noStrike" dirty="0" err="1">
                          <a:solidFill>
                            <a:srgbClr val="000000"/>
                          </a:solidFill>
                          <a:effectLst/>
                          <a:latin typeface="Calibri" panose="020F0502020204030204" pitchFamily="34" charset="0"/>
                        </a:rPr>
                        <a:t>therm</a:t>
                      </a:r>
                      <a:r>
                        <a:rPr lang="en-US" sz="1050" b="0" i="0" u="none" strike="noStrike" dirty="0">
                          <a:solidFill>
                            <a:srgbClr val="000000"/>
                          </a:solidFill>
                          <a:effectLst/>
                          <a:latin typeface="Calibri" panose="020F0502020204030204" pitchFamily="34" charset="0"/>
                        </a:rPr>
                        <a:t> Impact per Unit</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a:noFill/>
                    </a:lnB>
                    <a:solidFill>
                      <a:srgbClr val="BDD7EE"/>
                    </a:solidFill>
                  </a:tcPr>
                </a:tc>
                <a:extLst>
                  <a:ext uri="{0D108BD9-81ED-4DB2-BD59-A6C34878D82A}">
                    <a16:rowId xmlns="" xmlns:a16="http://schemas.microsoft.com/office/drawing/2014/main" val="1336773994"/>
                  </a:ext>
                </a:extLst>
              </a:tr>
              <a:tr h="178973">
                <a:tc>
                  <a:txBody>
                    <a:bodyPr/>
                    <a:lstStyle/>
                    <a:p>
                      <a:pPr algn="l" fontAlgn="ctr"/>
                      <a:r>
                        <a:rPr lang="en-US" sz="1050" b="0" i="0" u="none" strike="noStrike">
                          <a:solidFill>
                            <a:srgbClr val="000000"/>
                          </a:solidFill>
                          <a:effectLst/>
                          <a:latin typeface="Calibri" panose="020F0502020204030204" pitchFamily="34" charset="0"/>
                        </a:rPr>
                        <a:t>UnitTherm2ndBaseline</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w="6350" cap="flat" cmpd="sng" algn="ctr">
                      <a:solidFill>
                        <a:srgbClr val="808080"/>
                      </a:solidFill>
                      <a:prstDash val="solid"/>
                      <a:round/>
                      <a:headEnd type="none" w="med" len="med"/>
                      <a:tailEnd type="none" w="med" len="med"/>
                    </a:lnB>
                    <a:solidFill>
                      <a:srgbClr val="BDD7EE"/>
                    </a:solidFill>
                  </a:tcPr>
                </a:tc>
                <a:tc>
                  <a:txBody>
                    <a:bodyPr/>
                    <a:lstStyle/>
                    <a:p>
                      <a:pPr algn="l" fontAlgn="ctr"/>
                      <a:r>
                        <a:rPr lang="en-US" sz="1050" b="0" i="0" u="none" strike="noStrike" dirty="0">
                          <a:solidFill>
                            <a:srgbClr val="000000"/>
                          </a:solidFill>
                          <a:effectLst/>
                          <a:latin typeface="Calibri" panose="020F0502020204030204" pitchFamily="34" charset="0"/>
                        </a:rPr>
                        <a:t>The second baseline </a:t>
                      </a:r>
                      <a:r>
                        <a:rPr lang="en-US" sz="1050" b="0" i="0" u="none" strike="noStrike" dirty="0" err="1">
                          <a:solidFill>
                            <a:srgbClr val="000000"/>
                          </a:solidFill>
                          <a:effectLst/>
                          <a:latin typeface="Calibri" panose="020F0502020204030204" pitchFamily="34" charset="0"/>
                        </a:rPr>
                        <a:t>therm</a:t>
                      </a:r>
                      <a:r>
                        <a:rPr lang="en-US" sz="1050" b="0" i="0" u="none" strike="noStrike" dirty="0">
                          <a:solidFill>
                            <a:srgbClr val="000000"/>
                          </a:solidFill>
                          <a:effectLst/>
                          <a:latin typeface="Calibri" panose="020F0502020204030204" pitchFamily="34" charset="0"/>
                        </a:rPr>
                        <a:t> Impact per Unit</a:t>
                      </a:r>
                    </a:p>
                  </a:txBody>
                  <a:tcPr marL="130489" marR="7249" marT="7249"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a:noFill/>
                    </a:lnT>
                    <a:lnB w="6350" cap="flat" cmpd="sng" algn="ctr">
                      <a:solidFill>
                        <a:srgbClr val="808080"/>
                      </a:solidFill>
                      <a:prstDash val="solid"/>
                      <a:round/>
                      <a:headEnd type="none" w="med" len="med"/>
                      <a:tailEnd type="none" w="med" len="med"/>
                    </a:lnB>
                    <a:solidFill>
                      <a:srgbClr val="BDD7EE"/>
                    </a:solidFill>
                  </a:tcPr>
                </a:tc>
                <a:extLst>
                  <a:ext uri="{0D108BD9-81ED-4DB2-BD59-A6C34878D82A}">
                    <a16:rowId xmlns="" xmlns:a16="http://schemas.microsoft.com/office/drawing/2014/main" val="1308837918"/>
                  </a:ext>
                </a:extLst>
              </a:tr>
            </a:tbl>
          </a:graphicData>
        </a:graphic>
      </p:graphicFrame>
      <p:pic>
        <p:nvPicPr>
          <p:cNvPr id="6" name="Picture 5"/>
          <p:cNvPicPr>
            <a:picLocks noChangeAspect="1"/>
          </p:cNvPicPr>
          <p:nvPr/>
        </p:nvPicPr>
        <p:blipFill>
          <a:blip r:embed="rId3"/>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166456265"/>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2004858" y="2975009"/>
            <a:ext cx="7216765" cy="1135478"/>
          </a:xfrm>
          <a:prstGeom prst="rect">
            <a:avLst/>
          </a:prstGeom>
        </p:spPr>
      </p:pic>
      <p:sp>
        <p:nvSpPr>
          <p:cNvPr id="5" name="Rectangle 4"/>
          <p:cNvSpPr/>
          <p:nvPr/>
        </p:nvSpPr>
        <p:spPr>
          <a:xfrm>
            <a:off x="496615" y="961696"/>
            <a:ext cx="11103714" cy="5693866"/>
          </a:xfrm>
          <a:prstGeom prst="rect">
            <a:avLst/>
          </a:prstGeom>
        </p:spPr>
        <p:txBody>
          <a:bodyPr wrap="square">
            <a:spAutoFit/>
          </a:bodyPr>
          <a:lstStyle/>
          <a:p>
            <a:pPr marL="457200" indent="-457200">
              <a:buFont typeface="Arial" panose="020B0604020202020204" pitchFamily="34" charset="0"/>
              <a:buChar char="•"/>
            </a:pPr>
            <a:r>
              <a:rPr lang="en-US" sz="2400" dirty="0">
                <a:solidFill>
                  <a:srgbClr val="0070C0"/>
                </a:solidFill>
              </a:rPr>
              <a:t>Cost effectiveness tests are defined in the California Standard Practice Manual and updates have been made in CPUC decisions.</a:t>
            </a:r>
          </a:p>
          <a:p>
            <a:pPr marL="457200" indent="-457200">
              <a:buFont typeface="Arial" panose="020B0604020202020204" pitchFamily="34" charset="0"/>
              <a:buChar char="•"/>
            </a:pPr>
            <a:r>
              <a:rPr lang="en-US" sz="2400" dirty="0">
                <a:solidFill>
                  <a:srgbClr val="0070C0"/>
                </a:solidFill>
              </a:rPr>
              <a:t>Each test measures cost effectiveness through a different perspective.</a:t>
            </a:r>
          </a:p>
          <a:p>
            <a:pPr marL="457200" indent="-457200">
              <a:buFont typeface="Arial" panose="020B0604020202020204" pitchFamily="34" charset="0"/>
              <a:buChar char="•"/>
            </a:pPr>
            <a:r>
              <a:rPr lang="en-US" sz="2400" dirty="0">
                <a:solidFill>
                  <a:srgbClr val="0070C0"/>
                </a:solidFill>
              </a:rPr>
              <a:t>TRC is a ratio of benefits / costs </a:t>
            </a:r>
          </a:p>
          <a:p>
            <a:pPr marL="914400" lvl="1" indent="-457200">
              <a:buFontTx/>
              <a:buChar char="-"/>
            </a:pPr>
            <a:r>
              <a:rPr lang="en-US" sz="2400" dirty="0"/>
              <a:t>Ratio of 1.0 means that for every dollar spent, an equal amount of benefit is captured.</a:t>
            </a:r>
          </a:p>
          <a:p>
            <a:pPr marL="457200" indent="-457200">
              <a:buFontTx/>
              <a:buChar char="-"/>
            </a:pPr>
            <a:endParaRPr lang="en-US" sz="2400" dirty="0"/>
          </a:p>
          <a:p>
            <a:pPr marL="457200" indent="-457200">
              <a:buFont typeface="Arial" panose="020B0604020202020204" pitchFamily="34" charset="0"/>
              <a:buChar char="•"/>
            </a:pPr>
            <a:endParaRPr lang="en-US" sz="2400" dirty="0"/>
          </a:p>
          <a:p>
            <a:pPr marL="457200" indent="-457200">
              <a:buFont typeface="Arial" panose="020B0604020202020204" pitchFamily="34" charset="0"/>
              <a:buChar char="•"/>
            </a:pPr>
            <a:endParaRPr lang="en-US" sz="2400" dirty="0"/>
          </a:p>
          <a:p>
            <a:pPr marL="457200" indent="-457200">
              <a:buFont typeface="Arial" panose="020B0604020202020204" pitchFamily="34" charset="0"/>
              <a:buChar char="•"/>
            </a:pPr>
            <a:endParaRPr lang="en-US" sz="2400" dirty="0">
              <a:solidFill>
                <a:srgbClr val="0070C0"/>
              </a:solidFill>
            </a:endParaRPr>
          </a:p>
          <a:p>
            <a:pPr marL="457200" indent="-457200">
              <a:buFont typeface="Arial" panose="020B0604020202020204" pitchFamily="34" charset="0"/>
              <a:buChar char="•"/>
            </a:pPr>
            <a:r>
              <a:rPr lang="en-US" sz="2400" dirty="0">
                <a:solidFill>
                  <a:srgbClr val="0070C0"/>
                </a:solidFill>
              </a:rPr>
              <a:t>D.18-05-041, Decision Addressing Energy Efficiency Business Plans outlines how EE portfolios are gauged by the California Public Utilities Commission.</a:t>
            </a:r>
          </a:p>
          <a:p>
            <a:pPr marL="914400" lvl="1" indent="-457200">
              <a:buFontTx/>
              <a:buChar char="-"/>
            </a:pPr>
            <a:r>
              <a:rPr lang="en-US" sz="2400" dirty="0"/>
              <a:t>Forecasted Portfolio TRC of 1.25 (1.00 during ramp years of 2019-2022)</a:t>
            </a:r>
          </a:p>
          <a:p>
            <a:pPr marL="914400" lvl="1" indent="-457200">
              <a:buFontTx/>
              <a:buChar char="-"/>
            </a:pPr>
            <a:r>
              <a:rPr lang="en-US" sz="2400" dirty="0"/>
              <a:t>Evaluated Portfolio TRC of 1.00</a:t>
            </a:r>
          </a:p>
          <a:p>
            <a:endParaRPr lang="en-US" sz="2800" dirty="0"/>
          </a:p>
        </p:txBody>
      </p:sp>
      <p:sp>
        <p:nvSpPr>
          <p:cNvPr id="4" name="Slide Number Placeholder 3"/>
          <p:cNvSpPr>
            <a:spLocks noGrp="1"/>
          </p:cNvSpPr>
          <p:nvPr>
            <p:ph type="sldNum" sz="quarter" idx="12"/>
          </p:nvPr>
        </p:nvSpPr>
        <p:spPr/>
        <p:txBody>
          <a:bodyPr/>
          <a:lstStyle/>
          <a:p>
            <a:fld id="{33A416C9-3E56-4356-B5A5-07CC0717963B}" type="slidenum">
              <a:rPr lang="en-US" smtClean="0"/>
              <a:pPr/>
              <a:t>2</a:t>
            </a:fld>
            <a:endParaRPr lang="en-US" dirty="0"/>
          </a:p>
        </p:txBody>
      </p:sp>
      <p:sp>
        <p:nvSpPr>
          <p:cNvPr id="2" name="Title 1"/>
          <p:cNvSpPr>
            <a:spLocks noGrp="1"/>
          </p:cNvSpPr>
          <p:nvPr>
            <p:ph type="title" idx="4294967295"/>
          </p:nvPr>
        </p:nvSpPr>
        <p:spPr>
          <a:xfrm>
            <a:off x="355441" y="228600"/>
            <a:ext cx="10515600" cy="841375"/>
          </a:xfrm>
        </p:spPr>
        <p:txBody>
          <a:bodyPr/>
          <a:lstStyle/>
          <a:p>
            <a:r>
              <a:rPr lang="en-US" dirty="0"/>
              <a:t>Total Resource Cost (TRC) Test</a:t>
            </a:r>
          </a:p>
        </p:txBody>
      </p:sp>
      <p:sp>
        <p:nvSpPr>
          <p:cNvPr id="3" name="Rectangle 1"/>
          <p:cNvSpPr>
            <a:spLocks noChangeArrowheads="1"/>
          </p:cNvSpPr>
          <p:nvPr/>
        </p:nvSpPr>
        <p:spPr bwMode="auto">
          <a:xfrm>
            <a:off x="0" y="-802160"/>
            <a:ext cx="1846142" cy="206152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112" tIns="914112" rIns="914112" bIns="914112"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400" dirty="0">
              <a:solidFill>
                <a:schemeClr val="bg1">
                  <a:lumMod val="50000"/>
                </a:schemeClr>
              </a:solidFill>
              <a:latin typeface="Segoe UI" panose="020B0502040204020203" pitchFamily="34" charset="0"/>
              <a:ea typeface="Segoe UI" panose="020B0502040204020203" pitchFamily="34" charset="0"/>
              <a:cs typeface="Segoe UI" panose="020B0502040204020203" pitchFamily="34" charset="0"/>
            </a:endParaRPr>
          </a:p>
        </p:txBody>
      </p:sp>
      <p:pic>
        <p:nvPicPr>
          <p:cNvPr id="7" name="Picture 6"/>
          <p:cNvPicPr>
            <a:picLocks noChangeAspect="1"/>
          </p:cNvPicPr>
          <p:nvPr/>
        </p:nvPicPr>
        <p:blipFill>
          <a:blip r:embed="rId4"/>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4268512616"/>
      </p:ext>
    </p:extLst>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A654C5F7-D6FB-4AE1-89B6-936949E9BACB}"/>
              </a:ext>
            </a:extLst>
          </p:cNvPr>
          <p:cNvSpPr>
            <a:spLocks noGrp="1"/>
          </p:cNvSpPr>
          <p:nvPr>
            <p:ph type="sldNum" sz="quarter" idx="12"/>
          </p:nvPr>
        </p:nvSpPr>
        <p:spPr/>
        <p:txBody>
          <a:bodyPr/>
          <a:lstStyle/>
          <a:p>
            <a:fld id="{7E0D9DA9-5B82-4194-9CC5-617E737A7C31}" type="slidenum">
              <a:rPr lang="en-US" smtClean="0"/>
              <a:t>20</a:t>
            </a:fld>
            <a:endParaRPr lang="en-US"/>
          </a:p>
        </p:txBody>
      </p:sp>
      <p:sp>
        <p:nvSpPr>
          <p:cNvPr id="4" name="Title 1">
            <a:extLst>
              <a:ext uri="{FF2B5EF4-FFF2-40B4-BE49-F238E27FC236}">
                <a16:creationId xmlns="" xmlns:a16="http://schemas.microsoft.com/office/drawing/2014/main" id="{41A1FFAF-547C-4134-829A-EAF564817DBA}"/>
              </a:ext>
            </a:extLst>
          </p:cNvPr>
          <p:cNvSpPr txBox="1">
            <a:spLocks/>
          </p:cNvSpPr>
          <p:nvPr/>
        </p:nvSpPr>
        <p:spPr>
          <a:xfrm>
            <a:off x="301499" y="198162"/>
            <a:ext cx="8217302" cy="1053537"/>
          </a:xfrm>
          <a:prstGeom prst="rect">
            <a:avLst/>
          </a:prstGeom>
        </p:spPr>
        <p:txBody>
          <a:bodyPr/>
          <a:lstStyle>
            <a:lvl1pPr algn="l" defTabSz="914377" rtl="0" eaLnBrk="1" latinLnBrk="0" hangingPunct="1">
              <a:lnSpc>
                <a:spcPts val="4600"/>
              </a:lnSpc>
              <a:spcBef>
                <a:spcPct val="0"/>
              </a:spcBef>
              <a:buNone/>
              <a:defRPr sz="3600" kern="1200">
                <a:solidFill>
                  <a:srgbClr val="008CA7"/>
                </a:solidFill>
                <a:latin typeface="Franklin Gothic Medium" panose="020B0603020102020204" pitchFamily="34" charset="0"/>
                <a:ea typeface="+mj-ea"/>
                <a:cs typeface="+mj-cs"/>
              </a:defRPr>
            </a:lvl1pPr>
          </a:lstStyle>
          <a:p>
            <a:r>
              <a:rPr lang="en-US" sz="3200" dirty="0">
                <a:solidFill>
                  <a:schemeClr val="tx1"/>
                </a:solidFill>
                <a:latin typeface="Segoe UI Light" panose="020B0502040204020203" pitchFamily="34" charset="0"/>
              </a:rPr>
              <a:t>Example Use Cases</a:t>
            </a:r>
          </a:p>
        </p:txBody>
      </p:sp>
      <p:sp>
        <p:nvSpPr>
          <p:cNvPr id="5" name="Content Placeholder 2">
            <a:extLst>
              <a:ext uri="{FF2B5EF4-FFF2-40B4-BE49-F238E27FC236}">
                <a16:creationId xmlns="" xmlns:a16="http://schemas.microsoft.com/office/drawing/2014/main" id="{E6A4F461-5425-4335-A988-4BAD8ECF7698}"/>
              </a:ext>
            </a:extLst>
          </p:cNvPr>
          <p:cNvSpPr txBox="1">
            <a:spLocks/>
          </p:cNvSpPr>
          <p:nvPr/>
        </p:nvSpPr>
        <p:spPr>
          <a:xfrm>
            <a:off x="811923" y="1158766"/>
            <a:ext cx="11043745" cy="4974020"/>
          </a:xfrm>
          <a:prstGeom prst="rect">
            <a:avLst/>
          </a:prstGeom>
        </p:spPr>
        <p:txBody>
          <a:bodyPr/>
          <a:lstStyle>
            <a:lvl1pPr marL="182875" indent="-228594" algn="l" defTabSz="914377" rtl="0" eaLnBrk="1" latinLnBrk="0" hangingPunct="1">
              <a:lnSpc>
                <a:spcPct val="100000"/>
              </a:lnSpc>
              <a:spcBef>
                <a:spcPts val="600"/>
              </a:spcBef>
              <a:spcAft>
                <a:spcPts val="600"/>
              </a:spcAft>
              <a:buClr>
                <a:srgbClr val="008CA7"/>
              </a:buClr>
              <a:buFont typeface="Symbol" panose="05050102010706020507" pitchFamily="18" charset="2"/>
              <a:buChar char="·"/>
              <a:defRPr sz="2400" kern="1200">
                <a:solidFill>
                  <a:schemeClr val="tx1"/>
                </a:solidFill>
                <a:latin typeface="Franklin Gothic Book" panose="020B0503020102020204" pitchFamily="34" charset="0"/>
                <a:ea typeface="+mn-ea"/>
                <a:cs typeface="+mn-cs"/>
              </a:defRPr>
            </a:lvl1pPr>
            <a:lvl2pPr marL="457189"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baseline="0">
                <a:solidFill>
                  <a:schemeClr val="tx1"/>
                </a:solidFill>
                <a:latin typeface="Franklin Gothic Book" panose="020B0503020102020204" pitchFamily="34" charset="0"/>
                <a:ea typeface="+mn-ea"/>
                <a:cs typeface="+mn-cs"/>
              </a:defRPr>
            </a:lvl2pPr>
            <a:lvl3pPr marL="731502"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2000" kern="1200">
                <a:solidFill>
                  <a:schemeClr val="tx1"/>
                </a:solidFill>
                <a:latin typeface="Franklin Gothic Book" panose="020B0503020102020204" pitchFamily="34" charset="0"/>
                <a:ea typeface="+mn-ea"/>
                <a:cs typeface="+mn-cs"/>
              </a:defRPr>
            </a:lvl3pPr>
            <a:lvl4pPr marL="1005815"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a:solidFill>
                  <a:schemeClr val="tx1"/>
                </a:solidFill>
                <a:latin typeface="Franklin Gothic Book" panose="020B0503020102020204" pitchFamily="34" charset="0"/>
                <a:ea typeface="+mn-ea"/>
                <a:cs typeface="+mn-cs"/>
              </a:defRPr>
            </a:lvl4pPr>
            <a:lvl5pPr marL="1188690"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1800" kern="1200">
                <a:solidFill>
                  <a:schemeClr val="tx1"/>
                </a:solidFill>
                <a:latin typeface="Franklin Gothic Book" panose="020B05030201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594">
              <a:buClrTx/>
            </a:pPr>
            <a:r>
              <a:rPr lang="en-US" sz="2800" dirty="0">
                <a:solidFill>
                  <a:srgbClr val="0070C0"/>
                </a:solidFill>
                <a:latin typeface="+mn-lt"/>
              </a:rPr>
              <a:t>In this portion of the training we will develop input files for the following three scenarios</a:t>
            </a:r>
          </a:p>
          <a:p>
            <a:pPr lvl="1"/>
            <a:endParaRPr lang="en-US" sz="2800" dirty="0">
              <a:latin typeface="+mn-lt"/>
            </a:endParaRPr>
          </a:p>
          <a:p>
            <a:pPr lvl="1">
              <a:buClrTx/>
              <a:buFontTx/>
              <a:buChar char="-"/>
            </a:pPr>
            <a:r>
              <a:rPr lang="en-US" sz="2800" dirty="0">
                <a:latin typeface="+mn-lt"/>
              </a:rPr>
              <a:t>Example 1: Residential Deemed Program</a:t>
            </a:r>
          </a:p>
          <a:p>
            <a:pPr lvl="1">
              <a:buClrTx/>
              <a:buFontTx/>
              <a:buChar char="-"/>
            </a:pPr>
            <a:r>
              <a:rPr lang="en-US" sz="2800" dirty="0">
                <a:latin typeface="+mn-lt"/>
              </a:rPr>
              <a:t>Example 2: Commercial Custom Program</a:t>
            </a:r>
          </a:p>
          <a:p>
            <a:pPr lvl="1">
              <a:buClrTx/>
              <a:buFontTx/>
              <a:buChar char="-"/>
            </a:pPr>
            <a:r>
              <a:rPr lang="en-US" sz="2800" dirty="0">
                <a:latin typeface="+mn-lt"/>
              </a:rPr>
              <a:t>Example 3: NMEC Program </a:t>
            </a:r>
            <a:r>
              <a:rPr lang="en-US" sz="2800" dirty="0" smtClean="0">
                <a:solidFill>
                  <a:srgbClr val="FF0000"/>
                </a:solidFill>
                <a:latin typeface="+mn-lt"/>
              </a:rPr>
              <a:t>(still in draft</a:t>
            </a:r>
            <a:r>
              <a:rPr lang="en-US" sz="2800" dirty="0">
                <a:solidFill>
                  <a:srgbClr val="FF0000"/>
                </a:solidFill>
                <a:latin typeface="+mn-lt"/>
              </a:rPr>
              <a:t>)</a:t>
            </a:r>
          </a:p>
          <a:p>
            <a:pPr marL="0" indent="0">
              <a:buNone/>
            </a:pPr>
            <a:endParaRPr lang="en-US" sz="2800" dirty="0">
              <a:solidFill>
                <a:srgbClr val="FF0000"/>
              </a:solidFill>
              <a:latin typeface="+mn-lt"/>
            </a:endParaRPr>
          </a:p>
          <a:p>
            <a:pPr marL="342900" indent="-342900"/>
            <a:endParaRPr lang="en-US" sz="2800" dirty="0">
              <a:solidFill>
                <a:srgbClr val="FF0000"/>
              </a:solidFill>
              <a:latin typeface="+mn-lt"/>
            </a:endParaRPr>
          </a:p>
          <a:p>
            <a:pPr lvl="2"/>
            <a:endParaRPr lang="en-US" sz="2800" dirty="0">
              <a:solidFill>
                <a:srgbClr val="FF0000"/>
              </a:solidFill>
              <a:latin typeface="+mn-lt"/>
            </a:endParaRPr>
          </a:p>
        </p:txBody>
      </p:sp>
      <p:pic>
        <p:nvPicPr>
          <p:cNvPr id="7" name="Picture 6"/>
          <p:cNvPicPr>
            <a:picLocks noChangeAspect="1"/>
          </p:cNvPicPr>
          <p:nvPr/>
        </p:nvPicPr>
        <p:blipFill>
          <a:blip r:embed="rId3"/>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4025691817"/>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 xmlns:a16="http://schemas.microsoft.com/office/drawing/2014/main" id="{49CD7C27-B0B2-40D3-B25C-B629B6427A75}"/>
              </a:ext>
            </a:extLst>
          </p:cNvPr>
          <p:cNvSpPr>
            <a:spLocks noGrp="1"/>
          </p:cNvSpPr>
          <p:nvPr>
            <p:ph type="sldNum" sz="quarter" idx="12"/>
          </p:nvPr>
        </p:nvSpPr>
        <p:spPr/>
        <p:txBody>
          <a:bodyPr/>
          <a:lstStyle/>
          <a:p>
            <a:fld id="{7E0D9DA9-5B82-4194-9CC5-617E737A7C31}" type="slidenum">
              <a:rPr lang="en-US" smtClean="0"/>
              <a:t>21</a:t>
            </a:fld>
            <a:endParaRPr lang="en-US"/>
          </a:p>
        </p:txBody>
      </p:sp>
      <p:sp>
        <p:nvSpPr>
          <p:cNvPr id="2" name="Title 1">
            <a:extLst>
              <a:ext uri="{FF2B5EF4-FFF2-40B4-BE49-F238E27FC236}">
                <a16:creationId xmlns="" xmlns:a16="http://schemas.microsoft.com/office/drawing/2014/main" id="{DB79B79B-D05D-4C45-86FA-D399680CE97C}"/>
              </a:ext>
            </a:extLst>
          </p:cNvPr>
          <p:cNvSpPr>
            <a:spLocks noGrp="1"/>
          </p:cNvSpPr>
          <p:nvPr>
            <p:ph type="title" idx="4294967295"/>
          </p:nvPr>
        </p:nvSpPr>
        <p:spPr>
          <a:xfrm>
            <a:off x="76200" y="432857"/>
            <a:ext cx="8216900" cy="746125"/>
          </a:xfrm>
        </p:spPr>
        <p:txBody>
          <a:bodyPr>
            <a:normAutofit/>
          </a:bodyPr>
          <a:lstStyle/>
          <a:p>
            <a:r>
              <a:rPr lang="en-US" sz="4600" dirty="0">
                <a:latin typeface="Arial" panose="020B0604020202020204" pitchFamily="34" charset="0"/>
                <a:cs typeface="Arial" panose="020B0604020202020204" pitchFamily="34" charset="0"/>
              </a:rPr>
              <a:t>	</a:t>
            </a:r>
          </a:p>
        </p:txBody>
      </p:sp>
      <p:sp>
        <p:nvSpPr>
          <p:cNvPr id="3" name="Content Placeholder 2">
            <a:extLst>
              <a:ext uri="{FF2B5EF4-FFF2-40B4-BE49-F238E27FC236}">
                <a16:creationId xmlns="" xmlns:a16="http://schemas.microsoft.com/office/drawing/2014/main" id="{FF59E710-6C37-46BD-B0A5-A0C01ED0FCCB}"/>
              </a:ext>
            </a:extLst>
          </p:cNvPr>
          <p:cNvSpPr>
            <a:spLocks noGrp="1"/>
          </p:cNvSpPr>
          <p:nvPr>
            <p:ph idx="4294967295"/>
          </p:nvPr>
        </p:nvSpPr>
        <p:spPr>
          <a:xfrm>
            <a:off x="339383" y="1041400"/>
            <a:ext cx="10873099" cy="5146621"/>
          </a:xfrm>
        </p:spPr>
        <p:txBody>
          <a:bodyPr>
            <a:normAutofit/>
          </a:bodyPr>
          <a:lstStyle/>
          <a:p>
            <a:r>
              <a:rPr lang="en-US" sz="2200" dirty="0">
                <a:solidFill>
                  <a:srgbClr val="0070C0"/>
                </a:solidFill>
                <a:latin typeface="+mn-lt"/>
                <a:cs typeface="Arial" panose="020B0604020202020204" pitchFamily="34" charset="0"/>
              </a:rPr>
              <a:t>Create a new folder on your desktop “CET_Training_Jan2019”</a:t>
            </a:r>
          </a:p>
          <a:p>
            <a:r>
              <a:rPr lang="en-US" sz="2200" dirty="0">
                <a:solidFill>
                  <a:srgbClr val="0070C0"/>
                </a:solidFill>
                <a:latin typeface="+mn-lt"/>
                <a:cs typeface="Arial" panose="020B0604020202020204" pitchFamily="34" charset="0"/>
              </a:rPr>
              <a:t>Download the zipped file“CET_input_files_Jan2019_training” that has been emailed to you.</a:t>
            </a:r>
          </a:p>
          <a:p>
            <a:pPr lvl="1"/>
            <a:r>
              <a:rPr lang="en-US" sz="2200" dirty="0">
                <a:latin typeface="+mn-lt"/>
                <a:cs typeface="Arial" panose="020B0604020202020204" pitchFamily="34" charset="0"/>
              </a:rPr>
              <a:t>Please raise your hand if you have not received the files via </a:t>
            </a:r>
            <a:r>
              <a:rPr lang="en-US" sz="2200" dirty="0" smtClean="0">
                <a:latin typeface="+mn-lt"/>
                <a:cs typeface="Arial" panose="020B0604020202020204" pitchFamily="34" charset="0"/>
              </a:rPr>
              <a:t>email.</a:t>
            </a:r>
            <a:endParaRPr lang="en-US" sz="2200" dirty="0">
              <a:latin typeface="+mn-lt"/>
              <a:cs typeface="Arial" panose="020B0604020202020204" pitchFamily="34" charset="0"/>
            </a:endParaRPr>
          </a:p>
          <a:p>
            <a:pPr lvl="1"/>
            <a:r>
              <a:rPr lang="en-US" sz="2200" dirty="0" smtClean="0">
                <a:latin typeface="+mn-lt"/>
                <a:cs typeface="Arial" panose="020B0604020202020204" pitchFamily="34" charset="0"/>
              </a:rPr>
              <a:t>Extract  </a:t>
            </a:r>
            <a:r>
              <a:rPr lang="en-US" sz="2200" dirty="0">
                <a:latin typeface="+mn-lt"/>
                <a:cs typeface="Arial" panose="020B0604020202020204" pitchFamily="34" charset="0"/>
              </a:rPr>
              <a:t>all the files and save to the CET_Training_Jan2019 folder on your </a:t>
            </a:r>
            <a:r>
              <a:rPr lang="en-US" sz="2200" dirty="0" smtClean="0">
                <a:latin typeface="+mn-lt"/>
                <a:cs typeface="Arial" panose="020B0604020202020204" pitchFamily="34" charset="0"/>
              </a:rPr>
              <a:t>desktop.</a:t>
            </a:r>
            <a:endParaRPr lang="en-US" sz="2200" dirty="0">
              <a:latin typeface="+mn-lt"/>
              <a:cs typeface="Arial" panose="020B0604020202020204" pitchFamily="34" charset="0"/>
            </a:endParaRPr>
          </a:p>
          <a:p>
            <a:pPr lvl="2"/>
            <a:r>
              <a:rPr lang="en-US" sz="2200" dirty="0">
                <a:latin typeface="+mn-lt"/>
                <a:cs typeface="Arial" panose="020B0604020202020204" pitchFamily="34" charset="0"/>
              </a:rPr>
              <a:t>Three sub folders for each example (Example 1, Example 2 and Example 3</a:t>
            </a:r>
            <a:r>
              <a:rPr lang="en-US" sz="2200" dirty="0" smtClean="0">
                <a:latin typeface="+mn-lt"/>
                <a:cs typeface="Arial" panose="020B0604020202020204" pitchFamily="34" charset="0"/>
              </a:rPr>
              <a:t>).</a:t>
            </a:r>
            <a:endParaRPr lang="en-US" sz="2200" dirty="0">
              <a:latin typeface="+mn-lt"/>
              <a:cs typeface="Arial" panose="020B0604020202020204" pitchFamily="34" charset="0"/>
            </a:endParaRPr>
          </a:p>
          <a:p>
            <a:pPr lvl="2"/>
            <a:r>
              <a:rPr lang="en-US" sz="2200" dirty="0">
                <a:latin typeface="+mn-lt"/>
                <a:cs typeface="Arial" panose="020B0604020202020204" pitchFamily="34" charset="0"/>
              </a:rPr>
              <a:t>Also included is a “Completed” </a:t>
            </a:r>
            <a:r>
              <a:rPr lang="en-US" sz="2200" dirty="0" smtClean="0">
                <a:latin typeface="+mn-lt"/>
                <a:cs typeface="Arial" panose="020B0604020202020204" pitchFamily="34" charset="0"/>
              </a:rPr>
              <a:t>folder in each example </a:t>
            </a:r>
            <a:r>
              <a:rPr lang="en-US" sz="2200" dirty="0">
                <a:latin typeface="+mn-lt"/>
                <a:cs typeface="Arial" panose="020B0604020202020204" pitchFamily="34" charset="0"/>
              </a:rPr>
              <a:t>that has a finished </a:t>
            </a:r>
            <a:r>
              <a:rPr lang="en-US" sz="2200" dirty="0" smtClean="0">
                <a:latin typeface="+mn-lt"/>
                <a:cs typeface="Arial" panose="020B0604020202020204" pitchFamily="34" charset="0"/>
              </a:rPr>
              <a:t>input.</a:t>
            </a:r>
            <a:endParaRPr lang="en-US" sz="2200" dirty="0">
              <a:latin typeface="+mn-lt"/>
              <a:cs typeface="Arial" panose="020B0604020202020204" pitchFamily="34" charset="0"/>
            </a:endParaRPr>
          </a:p>
          <a:p>
            <a:pPr marL="914400" lvl="2" indent="0">
              <a:buNone/>
            </a:pPr>
            <a:endParaRPr lang="en-US" sz="2200" dirty="0">
              <a:latin typeface="+mn-lt"/>
              <a:cs typeface="Arial" panose="020B0604020202020204" pitchFamily="34" charset="0"/>
            </a:endParaRPr>
          </a:p>
          <a:p>
            <a:r>
              <a:rPr lang="en-US" sz="2200" dirty="0">
                <a:solidFill>
                  <a:srgbClr val="0070C0"/>
                </a:solidFill>
                <a:latin typeface="+mn-lt"/>
                <a:cs typeface="Arial" panose="020B0604020202020204" pitchFamily="34" charset="0"/>
              </a:rPr>
              <a:t>Avoided Cost Combo Look-up table can be downloaded off CEDARS</a:t>
            </a:r>
          </a:p>
          <a:p>
            <a:pPr lvl="1"/>
            <a:r>
              <a:rPr lang="en-US" sz="2200" dirty="0">
                <a:latin typeface="+mn-lt"/>
                <a:cs typeface="Arial" panose="020B0604020202020204" pitchFamily="34" charset="0"/>
              </a:rPr>
              <a:t>Cost Effectiveness Tool &gt; Specifications &gt; Avoided Cost Combo &gt; Download This Data</a:t>
            </a:r>
          </a:p>
          <a:p>
            <a:pPr lvl="1"/>
            <a:r>
              <a:rPr lang="en-US" sz="2200" dirty="0">
                <a:latin typeface="+mn-lt"/>
                <a:cs typeface="Arial" panose="020B0604020202020204" pitchFamily="34" charset="0"/>
              </a:rPr>
              <a:t>Included in the zip file emailed</a:t>
            </a:r>
          </a:p>
          <a:p>
            <a:pPr lvl="1"/>
            <a:r>
              <a:rPr lang="en-US" sz="2200" dirty="0">
                <a:latin typeface="+mn-lt"/>
                <a:cs typeface="Arial" panose="020B0604020202020204" pitchFamily="34" charset="0"/>
              </a:rPr>
              <a:t>Invalid avoided cost combinations will cause for an error that will prevent running of cost </a:t>
            </a:r>
            <a:r>
              <a:rPr lang="en-US" sz="2200" dirty="0" smtClean="0">
                <a:latin typeface="+mn-lt"/>
                <a:cs typeface="Arial" panose="020B0604020202020204" pitchFamily="34" charset="0"/>
              </a:rPr>
              <a:t>effectiveness</a:t>
            </a:r>
          </a:p>
          <a:p>
            <a:pPr marL="457200" lvl="1" indent="0">
              <a:buNone/>
            </a:pPr>
            <a:endParaRPr lang="en-US" sz="2200" dirty="0">
              <a:latin typeface="+mn-lt"/>
              <a:cs typeface="Arial" panose="020B0604020202020204" pitchFamily="34" charset="0"/>
            </a:endParaRPr>
          </a:p>
          <a:p>
            <a:pPr marL="228595" lvl="1" indent="0">
              <a:buNone/>
            </a:pPr>
            <a:endParaRPr lang="en-US" sz="2200" dirty="0">
              <a:latin typeface="+mn-lt"/>
              <a:cs typeface="Arial" panose="020B0604020202020204" pitchFamily="34" charset="0"/>
            </a:endParaRPr>
          </a:p>
        </p:txBody>
      </p:sp>
      <p:pic>
        <p:nvPicPr>
          <p:cNvPr id="6" name="Picture 5"/>
          <p:cNvPicPr>
            <a:picLocks noChangeAspect="1"/>
          </p:cNvPicPr>
          <p:nvPr/>
        </p:nvPicPr>
        <p:blipFill>
          <a:blip r:embed="rId3"/>
          <a:stretch>
            <a:fillRect/>
          </a:stretch>
        </p:blipFill>
        <p:spPr>
          <a:xfrm>
            <a:off x="9017380" y="6371674"/>
            <a:ext cx="3174620" cy="486325"/>
          </a:xfrm>
          <a:prstGeom prst="rect">
            <a:avLst/>
          </a:prstGeom>
        </p:spPr>
      </p:pic>
      <p:sp>
        <p:nvSpPr>
          <p:cNvPr id="7" name="Title 1">
            <a:extLst>
              <a:ext uri="{FF2B5EF4-FFF2-40B4-BE49-F238E27FC236}">
                <a16:creationId xmlns="" xmlns:a16="http://schemas.microsoft.com/office/drawing/2014/main" id="{41A1FFAF-547C-4134-829A-EAF564817DBA}"/>
              </a:ext>
            </a:extLst>
          </p:cNvPr>
          <p:cNvSpPr txBox="1">
            <a:spLocks/>
          </p:cNvSpPr>
          <p:nvPr/>
        </p:nvSpPr>
        <p:spPr>
          <a:xfrm>
            <a:off x="339383" y="279798"/>
            <a:ext cx="8338189" cy="1053537"/>
          </a:xfrm>
          <a:prstGeom prst="rect">
            <a:avLst/>
          </a:prstGeom>
        </p:spPr>
        <p:txBody>
          <a:bodyPr/>
          <a:lstStyle>
            <a:lvl1pPr algn="l" defTabSz="914377" rtl="0" eaLnBrk="1" latinLnBrk="0" hangingPunct="1">
              <a:lnSpc>
                <a:spcPts val="4600"/>
              </a:lnSpc>
              <a:spcBef>
                <a:spcPct val="0"/>
              </a:spcBef>
              <a:buNone/>
              <a:defRPr sz="3600" kern="1200">
                <a:solidFill>
                  <a:srgbClr val="008CA7"/>
                </a:solidFill>
                <a:latin typeface="Franklin Gothic Medium" panose="020B0603020102020204" pitchFamily="34" charset="0"/>
                <a:ea typeface="+mj-ea"/>
                <a:cs typeface="+mj-cs"/>
              </a:defRPr>
            </a:lvl1pPr>
          </a:lstStyle>
          <a:p>
            <a:r>
              <a:rPr lang="en-US" sz="3200" dirty="0">
                <a:solidFill>
                  <a:schemeClr val="tx1"/>
                </a:solidFill>
                <a:latin typeface="Segoe UI Light" panose="020B0502040204020203" pitchFamily="34" charset="0"/>
              </a:rPr>
              <a:t>CET Input Files</a:t>
            </a:r>
          </a:p>
        </p:txBody>
      </p:sp>
    </p:spTree>
    <p:extLst>
      <p:ext uri="{BB962C8B-B14F-4D97-AF65-F5344CB8AC3E}">
        <p14:creationId xmlns:p14="http://schemas.microsoft.com/office/powerpoint/2010/main" val="2295884920"/>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A654C5F7-D6FB-4AE1-89B6-936949E9BACB}"/>
              </a:ext>
            </a:extLst>
          </p:cNvPr>
          <p:cNvSpPr>
            <a:spLocks noGrp="1"/>
          </p:cNvSpPr>
          <p:nvPr>
            <p:ph type="sldNum" sz="quarter" idx="12"/>
          </p:nvPr>
        </p:nvSpPr>
        <p:spPr/>
        <p:txBody>
          <a:bodyPr/>
          <a:lstStyle/>
          <a:p>
            <a:fld id="{7E0D9DA9-5B82-4194-9CC5-617E737A7C31}" type="slidenum">
              <a:rPr lang="en-US" smtClean="0"/>
              <a:t>22</a:t>
            </a:fld>
            <a:endParaRPr lang="en-US"/>
          </a:p>
        </p:txBody>
      </p:sp>
      <p:sp>
        <p:nvSpPr>
          <p:cNvPr id="4" name="Title 1">
            <a:extLst>
              <a:ext uri="{FF2B5EF4-FFF2-40B4-BE49-F238E27FC236}">
                <a16:creationId xmlns="" xmlns:a16="http://schemas.microsoft.com/office/drawing/2014/main" id="{41A1FFAF-547C-4134-829A-EAF564817DBA}"/>
              </a:ext>
            </a:extLst>
          </p:cNvPr>
          <p:cNvSpPr txBox="1">
            <a:spLocks/>
          </p:cNvSpPr>
          <p:nvPr/>
        </p:nvSpPr>
        <p:spPr>
          <a:xfrm>
            <a:off x="339383" y="279798"/>
            <a:ext cx="8338189" cy="1053537"/>
          </a:xfrm>
          <a:prstGeom prst="rect">
            <a:avLst/>
          </a:prstGeom>
        </p:spPr>
        <p:txBody>
          <a:bodyPr/>
          <a:lstStyle>
            <a:lvl1pPr algn="l" defTabSz="914377" rtl="0" eaLnBrk="1" latinLnBrk="0" hangingPunct="1">
              <a:lnSpc>
                <a:spcPts val="4600"/>
              </a:lnSpc>
              <a:spcBef>
                <a:spcPct val="0"/>
              </a:spcBef>
              <a:buNone/>
              <a:defRPr sz="3600" kern="1200">
                <a:solidFill>
                  <a:srgbClr val="008CA7"/>
                </a:solidFill>
                <a:latin typeface="Franklin Gothic Medium" panose="020B0603020102020204" pitchFamily="34" charset="0"/>
                <a:ea typeface="+mj-ea"/>
                <a:cs typeface="+mj-cs"/>
              </a:defRPr>
            </a:lvl1pPr>
          </a:lstStyle>
          <a:p>
            <a:r>
              <a:rPr lang="en-US" sz="3200" dirty="0">
                <a:solidFill>
                  <a:schemeClr val="tx1"/>
                </a:solidFill>
                <a:latin typeface="Segoe UI Light" panose="020B0502040204020203" pitchFamily="34" charset="0"/>
              </a:rPr>
              <a:t>Example 1: Residential Deemed</a:t>
            </a:r>
          </a:p>
        </p:txBody>
      </p:sp>
      <p:sp>
        <p:nvSpPr>
          <p:cNvPr id="5" name="Content Placeholder 2">
            <a:extLst>
              <a:ext uri="{FF2B5EF4-FFF2-40B4-BE49-F238E27FC236}">
                <a16:creationId xmlns="" xmlns:a16="http://schemas.microsoft.com/office/drawing/2014/main" id="{E6A4F461-5425-4335-A988-4BAD8ECF7698}"/>
              </a:ext>
            </a:extLst>
          </p:cNvPr>
          <p:cNvSpPr txBox="1">
            <a:spLocks/>
          </p:cNvSpPr>
          <p:nvPr/>
        </p:nvSpPr>
        <p:spPr>
          <a:xfrm>
            <a:off x="592667" y="1324868"/>
            <a:ext cx="11387666" cy="4565449"/>
          </a:xfrm>
          <a:prstGeom prst="rect">
            <a:avLst/>
          </a:prstGeom>
        </p:spPr>
        <p:txBody>
          <a:bodyPr/>
          <a:lstStyle>
            <a:lvl1pPr marL="182875" indent="-228594" algn="l" defTabSz="914377" rtl="0" eaLnBrk="1" latinLnBrk="0" hangingPunct="1">
              <a:lnSpc>
                <a:spcPct val="100000"/>
              </a:lnSpc>
              <a:spcBef>
                <a:spcPts val="600"/>
              </a:spcBef>
              <a:spcAft>
                <a:spcPts val="600"/>
              </a:spcAft>
              <a:buClr>
                <a:srgbClr val="008CA7"/>
              </a:buClr>
              <a:buFont typeface="Symbol" panose="05050102010706020507" pitchFamily="18" charset="2"/>
              <a:buChar char="·"/>
              <a:defRPr sz="2400" kern="1200">
                <a:solidFill>
                  <a:schemeClr val="tx1"/>
                </a:solidFill>
                <a:latin typeface="Franklin Gothic Book" panose="020B0503020102020204" pitchFamily="34" charset="0"/>
                <a:ea typeface="+mn-ea"/>
                <a:cs typeface="+mn-cs"/>
              </a:defRPr>
            </a:lvl1pPr>
            <a:lvl2pPr marL="457189"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baseline="0">
                <a:solidFill>
                  <a:schemeClr val="tx1"/>
                </a:solidFill>
                <a:latin typeface="Franklin Gothic Book" panose="020B0503020102020204" pitchFamily="34" charset="0"/>
                <a:ea typeface="+mn-ea"/>
                <a:cs typeface="+mn-cs"/>
              </a:defRPr>
            </a:lvl2pPr>
            <a:lvl3pPr marL="731502"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2000" kern="1200">
                <a:solidFill>
                  <a:schemeClr val="tx1"/>
                </a:solidFill>
                <a:latin typeface="Franklin Gothic Book" panose="020B0503020102020204" pitchFamily="34" charset="0"/>
                <a:ea typeface="+mn-ea"/>
                <a:cs typeface="+mn-cs"/>
              </a:defRPr>
            </a:lvl3pPr>
            <a:lvl4pPr marL="1005815"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a:solidFill>
                  <a:schemeClr val="tx1"/>
                </a:solidFill>
                <a:latin typeface="Franklin Gothic Book" panose="020B0503020102020204" pitchFamily="34" charset="0"/>
                <a:ea typeface="+mn-ea"/>
                <a:cs typeface="+mn-cs"/>
              </a:defRPr>
            </a:lvl4pPr>
            <a:lvl5pPr marL="1188690"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1800" kern="1200">
                <a:solidFill>
                  <a:schemeClr val="tx1"/>
                </a:solidFill>
                <a:latin typeface="Franklin Gothic Book" panose="020B05030201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594">
              <a:buClrTx/>
            </a:pPr>
            <a:r>
              <a:rPr lang="en-US" dirty="0">
                <a:solidFill>
                  <a:schemeClr val="tx2"/>
                </a:solidFill>
                <a:latin typeface="+mn-lt"/>
              </a:rPr>
              <a:t>Develop input for a residential lighting program being funded by SCE</a:t>
            </a:r>
          </a:p>
          <a:p>
            <a:pPr marL="228594">
              <a:buClrTx/>
            </a:pPr>
            <a:endParaRPr lang="en-US" dirty="0">
              <a:solidFill>
                <a:schemeClr val="tx2"/>
              </a:solidFill>
              <a:latin typeface="+mn-lt"/>
            </a:endParaRPr>
          </a:p>
          <a:p>
            <a:pPr marL="228594">
              <a:buClrTx/>
            </a:pPr>
            <a:r>
              <a:rPr lang="en-US" dirty="0">
                <a:solidFill>
                  <a:schemeClr val="tx2"/>
                </a:solidFill>
                <a:latin typeface="+mn-lt"/>
              </a:rPr>
              <a:t>Assumptions:</a:t>
            </a:r>
          </a:p>
          <a:p>
            <a:pPr marL="617213" lvl="2" indent="-342900">
              <a:spcBef>
                <a:spcPts val="600"/>
              </a:spcBef>
              <a:buClrTx/>
              <a:buFontTx/>
              <a:buChar char="-"/>
            </a:pPr>
            <a:r>
              <a:rPr lang="en-US" sz="2400" dirty="0">
                <a:latin typeface="+mn-lt"/>
              </a:rPr>
              <a:t>Measure: LT-19048</a:t>
            </a:r>
          </a:p>
          <a:p>
            <a:pPr marL="617213" lvl="2" indent="-342900">
              <a:spcBef>
                <a:spcPts val="600"/>
              </a:spcBef>
              <a:buClrTx/>
              <a:buFontTx/>
              <a:buChar char="-"/>
            </a:pPr>
            <a:r>
              <a:rPr lang="en-US" sz="2400" dirty="0">
                <a:latin typeface="+mn-lt"/>
              </a:rPr>
              <a:t>Measure Name: LED PAR20: ≤ 11 Watts</a:t>
            </a:r>
          </a:p>
          <a:p>
            <a:pPr marL="617213" lvl="2" indent="-342900">
              <a:spcBef>
                <a:spcPts val="600"/>
              </a:spcBef>
              <a:buClrTx/>
              <a:buFontTx/>
              <a:buChar char="-"/>
            </a:pPr>
            <a:r>
              <a:rPr lang="en-US" sz="2400" dirty="0">
                <a:latin typeface="+mn-lt"/>
              </a:rPr>
              <a:t>Target is 200,000 bulbs</a:t>
            </a:r>
          </a:p>
          <a:p>
            <a:pPr marL="617213" lvl="2" indent="-342900">
              <a:spcBef>
                <a:spcPts val="600"/>
              </a:spcBef>
              <a:buClrTx/>
              <a:buFontTx/>
              <a:buChar char="-"/>
            </a:pPr>
            <a:r>
              <a:rPr lang="en-US" sz="2400" dirty="0">
                <a:latin typeface="+mn-lt"/>
              </a:rPr>
              <a:t>Single Family Measure</a:t>
            </a:r>
          </a:p>
          <a:p>
            <a:pPr marL="617213" lvl="2" indent="-342900">
              <a:spcBef>
                <a:spcPts val="600"/>
              </a:spcBef>
              <a:buClrTx/>
              <a:buFontTx/>
              <a:buChar char="-"/>
            </a:pPr>
            <a:r>
              <a:rPr lang="en-US" sz="2400" dirty="0">
                <a:latin typeface="+mn-lt"/>
              </a:rPr>
              <a:t>Available in SCE territory, climate zone 9</a:t>
            </a:r>
          </a:p>
          <a:p>
            <a:pPr marL="548627" lvl="2" indent="0">
              <a:buNone/>
            </a:pPr>
            <a:endParaRPr lang="en-US" sz="2400" dirty="0">
              <a:latin typeface="+mn-lt"/>
            </a:endParaRPr>
          </a:p>
          <a:p>
            <a:pPr lvl="2"/>
            <a:endParaRPr lang="en-US" sz="2400" dirty="0">
              <a:solidFill>
                <a:srgbClr val="FF0000"/>
              </a:solidFill>
              <a:latin typeface="+mn-lt"/>
            </a:endParaRPr>
          </a:p>
        </p:txBody>
      </p:sp>
      <p:pic>
        <p:nvPicPr>
          <p:cNvPr id="7" name="Picture 6"/>
          <p:cNvPicPr>
            <a:picLocks noChangeAspect="1"/>
          </p:cNvPicPr>
          <p:nvPr/>
        </p:nvPicPr>
        <p:blipFill>
          <a:blip r:embed="rId3"/>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1581633182"/>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A654C5F7-D6FB-4AE1-89B6-936949E9BACB}"/>
              </a:ext>
            </a:extLst>
          </p:cNvPr>
          <p:cNvSpPr>
            <a:spLocks noGrp="1"/>
          </p:cNvSpPr>
          <p:nvPr>
            <p:ph type="sldNum" sz="quarter" idx="12"/>
          </p:nvPr>
        </p:nvSpPr>
        <p:spPr/>
        <p:txBody>
          <a:bodyPr/>
          <a:lstStyle/>
          <a:p>
            <a:fld id="{7E0D9DA9-5B82-4194-9CC5-617E737A7C31}" type="slidenum">
              <a:rPr lang="en-US" smtClean="0"/>
              <a:t>23</a:t>
            </a:fld>
            <a:endParaRPr lang="en-US"/>
          </a:p>
        </p:txBody>
      </p:sp>
      <p:sp>
        <p:nvSpPr>
          <p:cNvPr id="4" name="Title 1">
            <a:extLst>
              <a:ext uri="{FF2B5EF4-FFF2-40B4-BE49-F238E27FC236}">
                <a16:creationId xmlns="" xmlns:a16="http://schemas.microsoft.com/office/drawing/2014/main" id="{41A1FFAF-547C-4134-829A-EAF564817DBA}"/>
              </a:ext>
            </a:extLst>
          </p:cNvPr>
          <p:cNvSpPr txBox="1">
            <a:spLocks/>
          </p:cNvSpPr>
          <p:nvPr/>
        </p:nvSpPr>
        <p:spPr>
          <a:xfrm>
            <a:off x="285717" y="288763"/>
            <a:ext cx="9722987" cy="1053537"/>
          </a:xfrm>
          <a:prstGeom prst="rect">
            <a:avLst/>
          </a:prstGeom>
        </p:spPr>
        <p:txBody>
          <a:bodyPr/>
          <a:lstStyle>
            <a:lvl1pPr algn="l" defTabSz="914377" rtl="0" eaLnBrk="1" latinLnBrk="0" hangingPunct="1">
              <a:lnSpc>
                <a:spcPts val="4600"/>
              </a:lnSpc>
              <a:spcBef>
                <a:spcPct val="0"/>
              </a:spcBef>
              <a:buNone/>
              <a:defRPr sz="3600" kern="1200">
                <a:solidFill>
                  <a:srgbClr val="008CA7"/>
                </a:solidFill>
                <a:latin typeface="Franklin Gothic Medium" panose="020B0603020102020204" pitchFamily="34" charset="0"/>
                <a:ea typeface="+mj-ea"/>
                <a:cs typeface="+mj-cs"/>
              </a:defRPr>
            </a:lvl1pPr>
          </a:lstStyle>
          <a:p>
            <a:r>
              <a:rPr lang="en-US" sz="3200" dirty="0">
                <a:solidFill>
                  <a:schemeClr val="tx1"/>
                </a:solidFill>
                <a:latin typeface="Segoe UI Light" panose="020B0502040204020203" pitchFamily="34" charset="0"/>
              </a:rPr>
              <a:t>Example 1: Residential Deemed ProgramCost.csv</a:t>
            </a:r>
          </a:p>
        </p:txBody>
      </p:sp>
      <p:sp>
        <p:nvSpPr>
          <p:cNvPr id="5" name="Content Placeholder 2">
            <a:extLst>
              <a:ext uri="{FF2B5EF4-FFF2-40B4-BE49-F238E27FC236}">
                <a16:creationId xmlns="" xmlns:a16="http://schemas.microsoft.com/office/drawing/2014/main" id="{E6A4F461-5425-4335-A988-4BAD8ECF7698}"/>
              </a:ext>
            </a:extLst>
          </p:cNvPr>
          <p:cNvSpPr txBox="1">
            <a:spLocks/>
          </p:cNvSpPr>
          <p:nvPr/>
        </p:nvSpPr>
        <p:spPr>
          <a:xfrm>
            <a:off x="575733" y="1007533"/>
            <a:ext cx="11269134" cy="5364141"/>
          </a:xfrm>
          <a:prstGeom prst="rect">
            <a:avLst/>
          </a:prstGeom>
        </p:spPr>
        <p:txBody>
          <a:bodyPr/>
          <a:lstStyle>
            <a:lvl1pPr marL="182875" indent="-228594" algn="l" defTabSz="914377" rtl="0" eaLnBrk="1" latinLnBrk="0" hangingPunct="1">
              <a:lnSpc>
                <a:spcPct val="100000"/>
              </a:lnSpc>
              <a:spcBef>
                <a:spcPts val="600"/>
              </a:spcBef>
              <a:spcAft>
                <a:spcPts val="600"/>
              </a:spcAft>
              <a:buClr>
                <a:srgbClr val="008CA7"/>
              </a:buClr>
              <a:buFont typeface="Symbol" panose="05050102010706020507" pitchFamily="18" charset="2"/>
              <a:buChar char="·"/>
              <a:defRPr sz="2400" kern="1200">
                <a:solidFill>
                  <a:schemeClr val="tx1"/>
                </a:solidFill>
                <a:latin typeface="Franklin Gothic Book" panose="020B0503020102020204" pitchFamily="34" charset="0"/>
                <a:ea typeface="+mn-ea"/>
                <a:cs typeface="+mn-cs"/>
              </a:defRPr>
            </a:lvl1pPr>
            <a:lvl2pPr marL="457189"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baseline="0">
                <a:solidFill>
                  <a:schemeClr val="tx1"/>
                </a:solidFill>
                <a:latin typeface="Franklin Gothic Book" panose="020B0503020102020204" pitchFamily="34" charset="0"/>
                <a:ea typeface="+mn-ea"/>
                <a:cs typeface="+mn-cs"/>
              </a:defRPr>
            </a:lvl2pPr>
            <a:lvl3pPr marL="731502"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2000" kern="1200">
                <a:solidFill>
                  <a:schemeClr val="tx1"/>
                </a:solidFill>
                <a:latin typeface="Franklin Gothic Book" panose="020B0503020102020204" pitchFamily="34" charset="0"/>
                <a:ea typeface="+mn-ea"/>
                <a:cs typeface="+mn-cs"/>
              </a:defRPr>
            </a:lvl3pPr>
            <a:lvl4pPr marL="1005815"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a:solidFill>
                  <a:schemeClr val="tx1"/>
                </a:solidFill>
                <a:latin typeface="Franklin Gothic Book" panose="020B0503020102020204" pitchFamily="34" charset="0"/>
                <a:ea typeface="+mn-ea"/>
                <a:cs typeface="+mn-cs"/>
              </a:defRPr>
            </a:lvl4pPr>
            <a:lvl5pPr marL="1188690"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1800" kern="1200">
                <a:solidFill>
                  <a:schemeClr val="tx1"/>
                </a:solidFill>
                <a:latin typeface="Franklin Gothic Book" panose="020B05030201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594">
              <a:buClrTx/>
            </a:pPr>
            <a:r>
              <a:rPr lang="en-US" dirty="0">
                <a:solidFill>
                  <a:schemeClr val="tx2"/>
                </a:solidFill>
                <a:latin typeface="+mn-lt"/>
              </a:rPr>
              <a:t>Open the </a:t>
            </a:r>
            <a:r>
              <a:rPr lang="en-US" dirty="0" err="1">
                <a:solidFill>
                  <a:schemeClr val="tx2"/>
                </a:solidFill>
                <a:latin typeface="+mn-lt"/>
              </a:rPr>
              <a:t>ProgramCost</a:t>
            </a:r>
            <a:r>
              <a:rPr lang="en-US" dirty="0">
                <a:solidFill>
                  <a:schemeClr val="tx2"/>
                </a:solidFill>
                <a:latin typeface="+mn-lt"/>
              </a:rPr>
              <a:t> file and enter in the following assumptions:</a:t>
            </a:r>
          </a:p>
          <a:p>
            <a:pPr marL="617214" lvl="1" indent="-342900">
              <a:buClrTx/>
              <a:buFontTx/>
              <a:buChar char="-"/>
            </a:pPr>
            <a:r>
              <a:rPr lang="en-US" sz="2400" dirty="0" err="1">
                <a:latin typeface="+mn-lt"/>
              </a:rPr>
              <a:t>PrgID</a:t>
            </a:r>
            <a:r>
              <a:rPr lang="en-US" sz="2400" dirty="0">
                <a:latin typeface="+mn-lt"/>
              </a:rPr>
              <a:t> = Example 1</a:t>
            </a:r>
          </a:p>
          <a:p>
            <a:pPr marL="617214" lvl="1" indent="-342900">
              <a:buClrTx/>
              <a:buFontTx/>
              <a:buChar char="-"/>
            </a:pPr>
            <a:r>
              <a:rPr lang="en-US" sz="2400" dirty="0" err="1">
                <a:latin typeface="+mn-lt"/>
              </a:rPr>
              <a:t>PrgYear</a:t>
            </a:r>
            <a:r>
              <a:rPr lang="en-US" sz="2400" dirty="0">
                <a:latin typeface="+mn-lt"/>
              </a:rPr>
              <a:t> = 2019</a:t>
            </a:r>
          </a:p>
          <a:p>
            <a:pPr marL="617214" lvl="1" indent="-342900">
              <a:buClrTx/>
              <a:buFontTx/>
              <a:buChar char="-"/>
            </a:pPr>
            <a:r>
              <a:rPr lang="en-US" sz="2400" dirty="0" err="1">
                <a:latin typeface="+mn-lt"/>
              </a:rPr>
              <a:t>ClaimYearQuarter</a:t>
            </a:r>
            <a:r>
              <a:rPr lang="en-US" sz="2400" dirty="0">
                <a:latin typeface="+mn-lt"/>
              </a:rPr>
              <a:t>= 2019Q4</a:t>
            </a:r>
          </a:p>
          <a:p>
            <a:pPr marL="777221" lvl="2">
              <a:buClrTx/>
            </a:pPr>
            <a:r>
              <a:rPr lang="en-US" sz="2400" dirty="0">
                <a:latin typeface="+mn-lt"/>
              </a:rPr>
              <a:t>Note the </a:t>
            </a:r>
            <a:r>
              <a:rPr lang="en-US" sz="2400" dirty="0" err="1">
                <a:latin typeface="+mn-lt"/>
              </a:rPr>
              <a:t>PrgYear</a:t>
            </a:r>
            <a:r>
              <a:rPr lang="en-US" sz="2400" dirty="0">
                <a:latin typeface="+mn-lt"/>
              </a:rPr>
              <a:t> and </a:t>
            </a:r>
            <a:r>
              <a:rPr lang="en-US" sz="2400" dirty="0" err="1">
                <a:latin typeface="+mn-lt"/>
              </a:rPr>
              <a:t>ClaimYear</a:t>
            </a:r>
            <a:r>
              <a:rPr lang="en-US" sz="2400" dirty="0">
                <a:latin typeface="+mn-lt"/>
              </a:rPr>
              <a:t> should match</a:t>
            </a:r>
          </a:p>
          <a:p>
            <a:pPr marL="617214" lvl="1" indent="-342900">
              <a:buClrTx/>
              <a:buFontTx/>
              <a:buChar char="-"/>
            </a:pPr>
            <a:r>
              <a:rPr lang="en-US" sz="2400" dirty="0" err="1">
                <a:latin typeface="+mn-lt"/>
              </a:rPr>
              <a:t>AdminCostsOverheadAndGA</a:t>
            </a:r>
            <a:r>
              <a:rPr lang="en-US" sz="2400" dirty="0">
                <a:latin typeface="+mn-lt"/>
              </a:rPr>
              <a:t> = 1000 (example)</a:t>
            </a:r>
          </a:p>
          <a:p>
            <a:pPr marL="617214" lvl="1" indent="-342900">
              <a:buClrTx/>
              <a:buFontTx/>
              <a:buChar char="-"/>
            </a:pPr>
            <a:r>
              <a:rPr lang="en-US" sz="2400" dirty="0" err="1">
                <a:latin typeface="+mn-lt"/>
              </a:rPr>
              <a:t>MarketingOutreach</a:t>
            </a:r>
            <a:r>
              <a:rPr lang="en-US" sz="2400" dirty="0">
                <a:latin typeface="+mn-lt"/>
              </a:rPr>
              <a:t> = 500 (example)</a:t>
            </a:r>
          </a:p>
          <a:p>
            <a:pPr marL="617214" lvl="1" indent="-342900">
              <a:buClrTx/>
              <a:buFontTx/>
              <a:buChar char="-"/>
            </a:pPr>
            <a:r>
              <a:rPr lang="en-US" sz="2400" dirty="0" err="1">
                <a:latin typeface="+mn-lt"/>
              </a:rPr>
              <a:t>DIActivity</a:t>
            </a:r>
            <a:r>
              <a:rPr lang="en-US" sz="2400" dirty="0">
                <a:latin typeface="+mn-lt"/>
              </a:rPr>
              <a:t> = 10000 (example)</a:t>
            </a:r>
          </a:p>
          <a:p>
            <a:pPr marL="617214" lvl="1" indent="-342900">
              <a:buClrTx/>
              <a:buFontTx/>
              <a:buChar char="-"/>
            </a:pPr>
            <a:r>
              <a:rPr lang="en-US" sz="2400" dirty="0">
                <a:latin typeface="+mn-lt"/>
              </a:rPr>
              <a:t>PA = SCE</a:t>
            </a:r>
          </a:p>
          <a:p>
            <a:pPr marL="617214" lvl="1" indent="-342900">
              <a:buClrTx/>
              <a:buFontTx/>
              <a:buChar char="-"/>
            </a:pPr>
            <a:r>
              <a:rPr lang="en-US" sz="2400" dirty="0">
                <a:latin typeface="+mn-lt"/>
              </a:rPr>
              <a:t>For the remaining columns = 0</a:t>
            </a:r>
          </a:p>
          <a:p>
            <a:pPr marL="617214" lvl="1" indent="-342900">
              <a:buClrTx/>
              <a:buFontTx/>
              <a:buChar char="-"/>
            </a:pPr>
            <a:r>
              <a:rPr lang="en-US" sz="2400" dirty="0">
                <a:latin typeface="+mn-lt"/>
              </a:rPr>
              <a:t>Click Save and exit</a:t>
            </a:r>
          </a:p>
          <a:p>
            <a:pPr marL="228594">
              <a:buClrTx/>
            </a:pPr>
            <a:r>
              <a:rPr lang="en-US" dirty="0">
                <a:solidFill>
                  <a:srgbClr val="FF0000"/>
                </a:solidFill>
                <a:latin typeface="+mn-lt"/>
              </a:rPr>
              <a:t>Note: Do not add any formatting or spaces to data</a:t>
            </a:r>
          </a:p>
          <a:p>
            <a:pPr lvl="2"/>
            <a:endParaRPr lang="en-US" sz="2400" dirty="0">
              <a:solidFill>
                <a:srgbClr val="FF0000"/>
              </a:solidFill>
              <a:latin typeface="+mn-lt"/>
            </a:endParaRPr>
          </a:p>
        </p:txBody>
      </p:sp>
      <p:pic>
        <p:nvPicPr>
          <p:cNvPr id="7" name="Picture 6"/>
          <p:cNvPicPr>
            <a:picLocks noChangeAspect="1"/>
          </p:cNvPicPr>
          <p:nvPr/>
        </p:nvPicPr>
        <p:blipFill>
          <a:blip r:embed="rId3"/>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1105062016"/>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A654C5F7-D6FB-4AE1-89B6-936949E9BACB}"/>
              </a:ext>
            </a:extLst>
          </p:cNvPr>
          <p:cNvSpPr>
            <a:spLocks noGrp="1"/>
          </p:cNvSpPr>
          <p:nvPr>
            <p:ph type="sldNum" sz="quarter" idx="12"/>
          </p:nvPr>
        </p:nvSpPr>
        <p:spPr/>
        <p:txBody>
          <a:bodyPr/>
          <a:lstStyle/>
          <a:p>
            <a:fld id="{7E0D9DA9-5B82-4194-9CC5-617E737A7C31}" type="slidenum">
              <a:rPr lang="en-US" smtClean="0"/>
              <a:t>24</a:t>
            </a:fld>
            <a:endParaRPr lang="en-US"/>
          </a:p>
        </p:txBody>
      </p:sp>
      <p:sp>
        <p:nvSpPr>
          <p:cNvPr id="4" name="Title 1">
            <a:extLst>
              <a:ext uri="{FF2B5EF4-FFF2-40B4-BE49-F238E27FC236}">
                <a16:creationId xmlns="" xmlns:a16="http://schemas.microsoft.com/office/drawing/2014/main" id="{41A1FFAF-547C-4134-829A-EAF564817DBA}"/>
              </a:ext>
            </a:extLst>
          </p:cNvPr>
          <p:cNvSpPr txBox="1">
            <a:spLocks/>
          </p:cNvSpPr>
          <p:nvPr/>
        </p:nvSpPr>
        <p:spPr>
          <a:xfrm>
            <a:off x="285717" y="288763"/>
            <a:ext cx="8338189" cy="1053537"/>
          </a:xfrm>
          <a:prstGeom prst="rect">
            <a:avLst/>
          </a:prstGeom>
        </p:spPr>
        <p:txBody>
          <a:bodyPr/>
          <a:lstStyle>
            <a:lvl1pPr algn="l" defTabSz="914377" rtl="0" eaLnBrk="1" latinLnBrk="0" hangingPunct="1">
              <a:lnSpc>
                <a:spcPts val="4600"/>
              </a:lnSpc>
              <a:spcBef>
                <a:spcPct val="0"/>
              </a:spcBef>
              <a:buNone/>
              <a:defRPr sz="3600" kern="1200">
                <a:solidFill>
                  <a:srgbClr val="008CA7"/>
                </a:solidFill>
                <a:latin typeface="Franklin Gothic Medium" panose="020B0603020102020204" pitchFamily="34" charset="0"/>
                <a:ea typeface="+mj-ea"/>
                <a:cs typeface="+mj-cs"/>
              </a:defRPr>
            </a:lvl1pPr>
          </a:lstStyle>
          <a:p>
            <a:r>
              <a:rPr lang="en-US" sz="3200" dirty="0">
                <a:solidFill>
                  <a:schemeClr val="tx1"/>
                </a:solidFill>
                <a:latin typeface="Segoe UI Light" panose="020B0502040204020203" pitchFamily="34" charset="0"/>
              </a:rPr>
              <a:t>Example 1: Residential Deemed Measure.csv</a:t>
            </a:r>
          </a:p>
        </p:txBody>
      </p:sp>
      <p:sp>
        <p:nvSpPr>
          <p:cNvPr id="5" name="Content Placeholder 2">
            <a:extLst>
              <a:ext uri="{FF2B5EF4-FFF2-40B4-BE49-F238E27FC236}">
                <a16:creationId xmlns="" xmlns:a16="http://schemas.microsoft.com/office/drawing/2014/main" id="{E6A4F461-5425-4335-A988-4BAD8ECF7698}"/>
              </a:ext>
            </a:extLst>
          </p:cNvPr>
          <p:cNvSpPr txBox="1">
            <a:spLocks/>
          </p:cNvSpPr>
          <p:nvPr/>
        </p:nvSpPr>
        <p:spPr>
          <a:xfrm>
            <a:off x="575733" y="836579"/>
            <a:ext cx="11269134" cy="5535095"/>
          </a:xfrm>
          <a:prstGeom prst="rect">
            <a:avLst/>
          </a:prstGeom>
        </p:spPr>
        <p:txBody>
          <a:bodyPr/>
          <a:lstStyle>
            <a:lvl1pPr marL="182875" indent="-228594" algn="l" defTabSz="914377" rtl="0" eaLnBrk="1" latinLnBrk="0" hangingPunct="1">
              <a:lnSpc>
                <a:spcPct val="100000"/>
              </a:lnSpc>
              <a:spcBef>
                <a:spcPts val="600"/>
              </a:spcBef>
              <a:spcAft>
                <a:spcPts val="600"/>
              </a:spcAft>
              <a:buClr>
                <a:srgbClr val="008CA7"/>
              </a:buClr>
              <a:buFont typeface="Symbol" panose="05050102010706020507" pitchFamily="18" charset="2"/>
              <a:buChar char="·"/>
              <a:defRPr sz="2400" kern="1200">
                <a:solidFill>
                  <a:schemeClr val="tx1"/>
                </a:solidFill>
                <a:latin typeface="Franklin Gothic Book" panose="020B0503020102020204" pitchFamily="34" charset="0"/>
                <a:ea typeface="+mn-ea"/>
                <a:cs typeface="+mn-cs"/>
              </a:defRPr>
            </a:lvl1pPr>
            <a:lvl2pPr marL="457189"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baseline="0">
                <a:solidFill>
                  <a:schemeClr val="tx1"/>
                </a:solidFill>
                <a:latin typeface="Franklin Gothic Book" panose="020B0503020102020204" pitchFamily="34" charset="0"/>
                <a:ea typeface="+mn-ea"/>
                <a:cs typeface="+mn-cs"/>
              </a:defRPr>
            </a:lvl2pPr>
            <a:lvl3pPr marL="731502"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2000" kern="1200">
                <a:solidFill>
                  <a:schemeClr val="tx1"/>
                </a:solidFill>
                <a:latin typeface="Franklin Gothic Book" panose="020B0503020102020204" pitchFamily="34" charset="0"/>
                <a:ea typeface="+mn-ea"/>
                <a:cs typeface="+mn-cs"/>
              </a:defRPr>
            </a:lvl3pPr>
            <a:lvl4pPr marL="1005815"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a:solidFill>
                  <a:schemeClr val="tx1"/>
                </a:solidFill>
                <a:latin typeface="Franklin Gothic Book" panose="020B0503020102020204" pitchFamily="34" charset="0"/>
                <a:ea typeface="+mn-ea"/>
                <a:cs typeface="+mn-cs"/>
              </a:defRPr>
            </a:lvl4pPr>
            <a:lvl5pPr marL="1188690"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1800" kern="1200">
                <a:solidFill>
                  <a:schemeClr val="tx1"/>
                </a:solidFill>
                <a:latin typeface="Franklin Gothic Book" panose="020B05030201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594">
              <a:buClrTx/>
            </a:pPr>
            <a:r>
              <a:rPr lang="en-US" dirty="0">
                <a:solidFill>
                  <a:schemeClr val="tx2"/>
                </a:solidFill>
                <a:latin typeface="+mn-lt"/>
              </a:rPr>
              <a:t>Open the Measure file and the </a:t>
            </a:r>
            <a:r>
              <a:rPr lang="en-US" dirty="0" err="1">
                <a:solidFill>
                  <a:schemeClr val="tx2"/>
                </a:solidFill>
                <a:latin typeface="+mn-lt"/>
              </a:rPr>
              <a:t>Workpaper</a:t>
            </a:r>
            <a:r>
              <a:rPr lang="en-US" dirty="0">
                <a:solidFill>
                  <a:schemeClr val="tx2"/>
                </a:solidFill>
                <a:latin typeface="+mn-lt"/>
              </a:rPr>
              <a:t> folder &gt; Calculation template &gt; </a:t>
            </a:r>
            <a:r>
              <a:rPr lang="en-US" dirty="0" err="1">
                <a:solidFill>
                  <a:schemeClr val="tx2"/>
                </a:solidFill>
                <a:latin typeface="+mn-lt"/>
              </a:rPr>
              <a:t>SFm</a:t>
            </a:r>
            <a:endParaRPr lang="en-US" dirty="0">
              <a:solidFill>
                <a:schemeClr val="tx2"/>
              </a:solidFill>
              <a:latin typeface="+mn-lt"/>
            </a:endParaRPr>
          </a:p>
          <a:p>
            <a:pPr lvl="1">
              <a:buClrTx/>
              <a:buFontTx/>
              <a:buChar char="-"/>
            </a:pPr>
            <a:r>
              <a:rPr lang="en-US" sz="2400" dirty="0">
                <a:latin typeface="+mn-lt"/>
              </a:rPr>
              <a:t>Will be using the Impact and Cost tabs</a:t>
            </a:r>
          </a:p>
          <a:p>
            <a:pPr lvl="1">
              <a:buClrTx/>
              <a:buFontTx/>
              <a:buChar char="-"/>
            </a:pPr>
            <a:r>
              <a:rPr lang="en-US" sz="2400" dirty="0">
                <a:latin typeface="+mn-lt"/>
              </a:rPr>
              <a:t>On both tabs, filter for solution code: LT-19048 and climate zone 9 (</a:t>
            </a:r>
            <a:r>
              <a:rPr lang="en-US" sz="2400" dirty="0" err="1">
                <a:latin typeface="+mn-lt"/>
              </a:rPr>
              <a:t>BldgLoc</a:t>
            </a:r>
            <a:r>
              <a:rPr lang="en-US" sz="2400" dirty="0">
                <a:latin typeface="+mn-lt"/>
              </a:rPr>
              <a:t>)</a:t>
            </a:r>
          </a:p>
          <a:p>
            <a:pPr>
              <a:buClrTx/>
              <a:buFont typeface="Arial" panose="020B0604020202020204" pitchFamily="34" charset="0"/>
              <a:buChar char="•"/>
            </a:pPr>
            <a:r>
              <a:rPr lang="en-US" dirty="0">
                <a:solidFill>
                  <a:schemeClr val="tx2"/>
                </a:solidFill>
                <a:latin typeface="+mn-lt"/>
              </a:rPr>
              <a:t>Refer to Specification on CEDARS for allowable choices.</a:t>
            </a:r>
          </a:p>
          <a:p>
            <a:pPr>
              <a:buClrTx/>
              <a:buFont typeface="Arial" panose="020B0604020202020204" pitchFamily="34" charset="0"/>
              <a:buChar char="•"/>
            </a:pPr>
            <a:r>
              <a:rPr lang="en-US" dirty="0">
                <a:solidFill>
                  <a:schemeClr val="tx2"/>
                </a:solidFill>
                <a:latin typeface="+mn-lt"/>
              </a:rPr>
              <a:t>Enter:</a:t>
            </a:r>
          </a:p>
          <a:p>
            <a:pPr lvl="1">
              <a:buClrTx/>
              <a:buFontTx/>
              <a:buChar char="-"/>
            </a:pPr>
            <a:r>
              <a:rPr lang="en-US" sz="2400" dirty="0" err="1">
                <a:latin typeface="+mn-lt"/>
              </a:rPr>
              <a:t>CEInputID</a:t>
            </a:r>
            <a:r>
              <a:rPr lang="en-US" sz="2400" dirty="0">
                <a:latin typeface="+mn-lt"/>
              </a:rPr>
              <a:t>: 1 (or anything you want, but must be unique)</a:t>
            </a:r>
          </a:p>
          <a:p>
            <a:pPr lvl="1">
              <a:buClrTx/>
              <a:buFontTx/>
              <a:buChar char="-"/>
            </a:pPr>
            <a:r>
              <a:rPr lang="en-US" sz="2400" dirty="0" err="1">
                <a:latin typeface="+mn-lt"/>
              </a:rPr>
              <a:t>PrgID</a:t>
            </a:r>
            <a:r>
              <a:rPr lang="en-US" sz="2400" dirty="0">
                <a:latin typeface="+mn-lt"/>
              </a:rPr>
              <a:t>: Example 1 (must match </a:t>
            </a:r>
            <a:r>
              <a:rPr lang="en-US" sz="2400" dirty="0" err="1">
                <a:latin typeface="+mn-lt"/>
              </a:rPr>
              <a:t>ProgramCost</a:t>
            </a:r>
            <a:r>
              <a:rPr lang="en-US" sz="2400" dirty="0">
                <a:latin typeface="+mn-lt"/>
              </a:rPr>
              <a:t>)</a:t>
            </a:r>
          </a:p>
          <a:p>
            <a:pPr lvl="1">
              <a:buClrTx/>
              <a:buFontTx/>
              <a:buChar char="-"/>
            </a:pPr>
            <a:r>
              <a:rPr lang="en-US" sz="2400" dirty="0" err="1">
                <a:latin typeface="+mn-lt"/>
              </a:rPr>
              <a:t>ClaimYearQuarter</a:t>
            </a:r>
            <a:r>
              <a:rPr lang="en-US" sz="2400" dirty="0">
                <a:latin typeface="+mn-lt"/>
              </a:rPr>
              <a:t>: 2019Q4 (must match </a:t>
            </a:r>
            <a:r>
              <a:rPr lang="en-US" sz="2400" dirty="0" err="1">
                <a:latin typeface="+mn-lt"/>
              </a:rPr>
              <a:t>ProgramCost</a:t>
            </a:r>
            <a:r>
              <a:rPr lang="en-US" sz="2400" dirty="0">
                <a:latin typeface="+mn-lt"/>
              </a:rPr>
              <a:t>)</a:t>
            </a:r>
          </a:p>
          <a:p>
            <a:pPr lvl="1">
              <a:buClrTx/>
              <a:buFontTx/>
              <a:buChar char="-"/>
            </a:pPr>
            <a:r>
              <a:rPr lang="en-US" sz="2400" dirty="0">
                <a:latin typeface="+mn-lt"/>
              </a:rPr>
              <a:t>Sector: Res </a:t>
            </a:r>
          </a:p>
          <a:p>
            <a:pPr lvl="1">
              <a:buClrTx/>
              <a:buFontTx/>
              <a:buChar char="-"/>
            </a:pPr>
            <a:r>
              <a:rPr lang="en-US" sz="2400" dirty="0">
                <a:latin typeface="+mn-lt"/>
              </a:rPr>
              <a:t>Delivery Type: </a:t>
            </a:r>
            <a:r>
              <a:rPr lang="en-US" sz="2400" dirty="0" err="1">
                <a:latin typeface="+mn-lt"/>
              </a:rPr>
              <a:t>DnDeemed</a:t>
            </a:r>
            <a:r>
              <a:rPr lang="en-US" sz="2400" dirty="0">
                <a:latin typeface="+mn-lt"/>
              </a:rPr>
              <a:t> </a:t>
            </a:r>
          </a:p>
          <a:p>
            <a:pPr lvl="1">
              <a:buClrTx/>
              <a:buFontTx/>
              <a:buChar char="-"/>
            </a:pPr>
            <a:r>
              <a:rPr lang="en-US" sz="2400" dirty="0">
                <a:latin typeface="+mn-lt"/>
              </a:rPr>
              <a:t>Building Type: </a:t>
            </a:r>
            <a:r>
              <a:rPr lang="en-US" sz="2400" dirty="0" err="1">
                <a:latin typeface="+mn-lt"/>
              </a:rPr>
              <a:t>SFm</a:t>
            </a:r>
            <a:endParaRPr lang="en-US" sz="2400" dirty="0">
              <a:latin typeface="+mn-lt"/>
            </a:endParaRPr>
          </a:p>
          <a:p>
            <a:pPr lvl="1">
              <a:buClrTx/>
              <a:buFontTx/>
              <a:buChar char="-"/>
            </a:pPr>
            <a:r>
              <a:rPr lang="en-US" sz="2400" dirty="0">
                <a:latin typeface="+mn-lt"/>
              </a:rPr>
              <a:t>E3ClimateZone: </a:t>
            </a:r>
            <a:r>
              <a:rPr lang="en-US" sz="2400" dirty="0" smtClean="0">
                <a:latin typeface="+mn-lt"/>
              </a:rPr>
              <a:t>9 (format should be without CZ)</a:t>
            </a:r>
            <a:endParaRPr lang="en-US" sz="2400" dirty="0">
              <a:latin typeface="+mn-lt"/>
            </a:endParaRPr>
          </a:p>
          <a:p>
            <a:pPr lvl="1">
              <a:buClrTx/>
              <a:buFontTx/>
              <a:buChar char="-"/>
            </a:pPr>
            <a:endParaRPr lang="en-US" sz="2400" dirty="0">
              <a:latin typeface="+mn-lt"/>
            </a:endParaRPr>
          </a:p>
          <a:p>
            <a:pPr lvl="2">
              <a:buClrTx/>
              <a:buFontTx/>
              <a:buChar char="-"/>
            </a:pPr>
            <a:endParaRPr lang="en-US" dirty="0"/>
          </a:p>
        </p:txBody>
      </p:sp>
      <p:pic>
        <p:nvPicPr>
          <p:cNvPr id="7" name="Picture 6"/>
          <p:cNvPicPr>
            <a:picLocks noChangeAspect="1"/>
          </p:cNvPicPr>
          <p:nvPr/>
        </p:nvPicPr>
        <p:blipFill>
          <a:blip r:embed="rId3"/>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2268779777"/>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A654C5F7-D6FB-4AE1-89B6-936949E9BACB}"/>
              </a:ext>
            </a:extLst>
          </p:cNvPr>
          <p:cNvSpPr>
            <a:spLocks noGrp="1"/>
          </p:cNvSpPr>
          <p:nvPr>
            <p:ph type="sldNum" sz="quarter" idx="12"/>
          </p:nvPr>
        </p:nvSpPr>
        <p:spPr/>
        <p:txBody>
          <a:bodyPr/>
          <a:lstStyle/>
          <a:p>
            <a:fld id="{7E0D9DA9-5B82-4194-9CC5-617E737A7C31}" type="slidenum">
              <a:rPr lang="en-US" smtClean="0"/>
              <a:t>25</a:t>
            </a:fld>
            <a:endParaRPr lang="en-US"/>
          </a:p>
        </p:txBody>
      </p:sp>
      <p:sp>
        <p:nvSpPr>
          <p:cNvPr id="4" name="Title 1">
            <a:extLst>
              <a:ext uri="{FF2B5EF4-FFF2-40B4-BE49-F238E27FC236}">
                <a16:creationId xmlns="" xmlns:a16="http://schemas.microsoft.com/office/drawing/2014/main" id="{41A1FFAF-547C-4134-829A-EAF564817DBA}"/>
              </a:ext>
            </a:extLst>
          </p:cNvPr>
          <p:cNvSpPr txBox="1">
            <a:spLocks/>
          </p:cNvSpPr>
          <p:nvPr/>
        </p:nvSpPr>
        <p:spPr>
          <a:xfrm>
            <a:off x="285717" y="288763"/>
            <a:ext cx="8338189" cy="1053537"/>
          </a:xfrm>
          <a:prstGeom prst="rect">
            <a:avLst/>
          </a:prstGeom>
        </p:spPr>
        <p:txBody>
          <a:bodyPr/>
          <a:lstStyle>
            <a:lvl1pPr algn="l" defTabSz="914377" rtl="0" eaLnBrk="1" latinLnBrk="0" hangingPunct="1">
              <a:lnSpc>
                <a:spcPts val="4600"/>
              </a:lnSpc>
              <a:spcBef>
                <a:spcPct val="0"/>
              </a:spcBef>
              <a:buNone/>
              <a:defRPr sz="3600" kern="1200">
                <a:solidFill>
                  <a:srgbClr val="008CA7"/>
                </a:solidFill>
                <a:latin typeface="Franklin Gothic Medium" panose="020B0603020102020204" pitchFamily="34" charset="0"/>
                <a:ea typeface="+mj-ea"/>
                <a:cs typeface="+mj-cs"/>
              </a:defRPr>
            </a:lvl1pPr>
          </a:lstStyle>
          <a:p>
            <a:r>
              <a:rPr lang="en-US" sz="3200" dirty="0">
                <a:solidFill>
                  <a:schemeClr val="tx1"/>
                </a:solidFill>
                <a:latin typeface="Segoe UI Light" panose="020B0502040204020203" pitchFamily="34" charset="0"/>
              </a:rPr>
              <a:t>Example 1: Residential Deemed Measure.csv</a:t>
            </a:r>
          </a:p>
        </p:txBody>
      </p:sp>
      <p:sp>
        <p:nvSpPr>
          <p:cNvPr id="5" name="Content Placeholder 2">
            <a:extLst>
              <a:ext uri="{FF2B5EF4-FFF2-40B4-BE49-F238E27FC236}">
                <a16:creationId xmlns="" xmlns:a16="http://schemas.microsoft.com/office/drawing/2014/main" id="{E6A4F461-5425-4335-A988-4BAD8ECF7698}"/>
              </a:ext>
            </a:extLst>
          </p:cNvPr>
          <p:cNvSpPr txBox="1">
            <a:spLocks/>
          </p:cNvSpPr>
          <p:nvPr/>
        </p:nvSpPr>
        <p:spPr>
          <a:xfrm>
            <a:off x="575733" y="943583"/>
            <a:ext cx="11269134" cy="5428091"/>
          </a:xfrm>
          <a:prstGeom prst="rect">
            <a:avLst/>
          </a:prstGeom>
        </p:spPr>
        <p:txBody>
          <a:bodyPr/>
          <a:lstStyle>
            <a:lvl1pPr marL="182875" indent="-228594" algn="l" defTabSz="914377" rtl="0" eaLnBrk="1" latinLnBrk="0" hangingPunct="1">
              <a:lnSpc>
                <a:spcPct val="100000"/>
              </a:lnSpc>
              <a:spcBef>
                <a:spcPts val="600"/>
              </a:spcBef>
              <a:spcAft>
                <a:spcPts val="600"/>
              </a:spcAft>
              <a:buClr>
                <a:srgbClr val="008CA7"/>
              </a:buClr>
              <a:buFont typeface="Symbol" panose="05050102010706020507" pitchFamily="18" charset="2"/>
              <a:buChar char="·"/>
              <a:defRPr sz="2400" kern="1200">
                <a:solidFill>
                  <a:schemeClr val="tx1"/>
                </a:solidFill>
                <a:latin typeface="Franklin Gothic Book" panose="020B0503020102020204" pitchFamily="34" charset="0"/>
                <a:ea typeface="+mn-ea"/>
                <a:cs typeface="+mn-cs"/>
              </a:defRPr>
            </a:lvl1pPr>
            <a:lvl2pPr marL="457189"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baseline="0">
                <a:solidFill>
                  <a:schemeClr val="tx1"/>
                </a:solidFill>
                <a:latin typeface="Franklin Gothic Book" panose="020B0503020102020204" pitchFamily="34" charset="0"/>
                <a:ea typeface="+mn-ea"/>
                <a:cs typeface="+mn-cs"/>
              </a:defRPr>
            </a:lvl2pPr>
            <a:lvl3pPr marL="731502"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2000" kern="1200">
                <a:solidFill>
                  <a:schemeClr val="tx1"/>
                </a:solidFill>
                <a:latin typeface="Franklin Gothic Book" panose="020B0503020102020204" pitchFamily="34" charset="0"/>
                <a:ea typeface="+mn-ea"/>
                <a:cs typeface="+mn-cs"/>
              </a:defRPr>
            </a:lvl3pPr>
            <a:lvl4pPr marL="1005815"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a:solidFill>
                  <a:schemeClr val="tx1"/>
                </a:solidFill>
                <a:latin typeface="Franklin Gothic Book" panose="020B0503020102020204" pitchFamily="34" charset="0"/>
                <a:ea typeface="+mn-ea"/>
                <a:cs typeface="+mn-cs"/>
              </a:defRPr>
            </a:lvl4pPr>
            <a:lvl5pPr marL="1188690"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1800" kern="1200">
                <a:solidFill>
                  <a:schemeClr val="tx1"/>
                </a:solidFill>
                <a:latin typeface="Franklin Gothic Book" panose="020B05030201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Tx/>
              <a:buFont typeface="Arial" panose="020B0604020202020204" pitchFamily="34" charset="0"/>
              <a:buChar char="•"/>
            </a:pPr>
            <a:r>
              <a:rPr lang="en-US" dirty="0">
                <a:solidFill>
                  <a:schemeClr val="tx2"/>
                </a:solidFill>
                <a:latin typeface="+mn-lt"/>
              </a:rPr>
              <a:t>Enter (cont’d):</a:t>
            </a:r>
          </a:p>
          <a:p>
            <a:pPr lvl="1">
              <a:buClrTx/>
              <a:buFontTx/>
              <a:buChar char="-"/>
            </a:pPr>
            <a:r>
              <a:rPr lang="en-US" sz="2400" dirty="0">
                <a:latin typeface="+mn-lt"/>
              </a:rPr>
              <a:t>E3GasSavProfile: Annual (default)</a:t>
            </a:r>
          </a:p>
          <a:p>
            <a:pPr lvl="1">
              <a:buClrTx/>
              <a:buFontTx/>
              <a:buChar char="-"/>
            </a:pPr>
            <a:r>
              <a:rPr lang="en-US" sz="2400" dirty="0">
                <a:latin typeface="+mn-lt"/>
              </a:rPr>
              <a:t>E3GasSector: Residential</a:t>
            </a:r>
          </a:p>
          <a:p>
            <a:pPr lvl="1">
              <a:buClrTx/>
              <a:buFontTx/>
              <a:buChar char="-"/>
            </a:pPr>
            <a:r>
              <a:rPr lang="en-US" sz="2400" dirty="0">
                <a:latin typeface="+mn-lt"/>
              </a:rPr>
              <a:t>E3MeaElecEndUseShape (</a:t>
            </a:r>
            <a:r>
              <a:rPr lang="en-US" sz="2400" dirty="0" err="1">
                <a:latin typeface="+mn-lt"/>
              </a:rPr>
              <a:t>LoadShape</a:t>
            </a:r>
            <a:r>
              <a:rPr lang="en-US" sz="2400" dirty="0">
                <a:latin typeface="+mn-lt"/>
              </a:rPr>
              <a:t>): </a:t>
            </a:r>
            <a:r>
              <a:rPr lang="en-US" sz="2400" dirty="0" err="1">
                <a:latin typeface="+mn-lt"/>
              </a:rPr>
              <a:t>DEER:Indoor_CFL_Ltg</a:t>
            </a:r>
            <a:endParaRPr lang="en-US" sz="2400" dirty="0">
              <a:latin typeface="+mn-lt"/>
            </a:endParaRPr>
          </a:p>
          <a:p>
            <a:pPr lvl="1">
              <a:buClrTx/>
              <a:buFontTx/>
              <a:buChar char="-"/>
            </a:pPr>
            <a:r>
              <a:rPr lang="en-US" sz="2400" dirty="0">
                <a:latin typeface="+mn-lt"/>
              </a:rPr>
              <a:t>E3TargetSector (E3_BT): RES  </a:t>
            </a:r>
          </a:p>
          <a:p>
            <a:pPr lvl="1">
              <a:buClrTx/>
              <a:buFontTx/>
              <a:buChar char="-"/>
            </a:pPr>
            <a:r>
              <a:rPr lang="en-US" sz="2400" dirty="0" err="1">
                <a:latin typeface="+mn-lt"/>
              </a:rPr>
              <a:t>MeasAppType</a:t>
            </a:r>
            <a:r>
              <a:rPr lang="en-US" sz="2400" dirty="0">
                <a:latin typeface="+mn-lt"/>
              </a:rPr>
              <a:t>: ROB</a:t>
            </a:r>
          </a:p>
          <a:p>
            <a:pPr lvl="1">
              <a:buClrTx/>
              <a:buFontTx/>
              <a:buChar char="-"/>
            </a:pPr>
            <a:r>
              <a:rPr lang="en-US" sz="2400" dirty="0" err="1">
                <a:latin typeface="+mn-lt"/>
              </a:rPr>
              <a:t>MeasCode</a:t>
            </a:r>
            <a:r>
              <a:rPr lang="en-US" sz="2400" dirty="0">
                <a:latin typeface="+mn-lt"/>
              </a:rPr>
              <a:t> (</a:t>
            </a:r>
            <a:r>
              <a:rPr lang="en-US" sz="2400" dirty="0" err="1">
                <a:latin typeface="+mn-lt"/>
              </a:rPr>
              <a:t>SolutionCode</a:t>
            </a:r>
            <a:r>
              <a:rPr lang="en-US" sz="2400" dirty="0">
                <a:latin typeface="+mn-lt"/>
              </a:rPr>
              <a:t>): LT-19048</a:t>
            </a:r>
          </a:p>
          <a:p>
            <a:pPr lvl="1">
              <a:buClrTx/>
              <a:buFontTx/>
              <a:buChar char="-"/>
            </a:pPr>
            <a:r>
              <a:rPr lang="en-US" sz="2400" dirty="0" err="1">
                <a:latin typeface="+mn-lt"/>
              </a:rPr>
              <a:t>MeasDescription</a:t>
            </a:r>
            <a:r>
              <a:rPr lang="en-US" sz="2400" dirty="0">
                <a:latin typeface="+mn-lt"/>
              </a:rPr>
              <a:t> (</a:t>
            </a:r>
            <a:r>
              <a:rPr lang="en-US" sz="2400" dirty="0" err="1">
                <a:latin typeface="+mn-lt"/>
              </a:rPr>
              <a:t>MeasIndex</a:t>
            </a:r>
            <a:r>
              <a:rPr lang="en-US" sz="2400" dirty="0">
                <a:latin typeface="+mn-lt"/>
              </a:rPr>
              <a:t>): LED PAR20: =11 Watts</a:t>
            </a:r>
          </a:p>
          <a:p>
            <a:pPr lvl="2">
              <a:buClrTx/>
              <a:buFontTx/>
              <a:buChar char="-"/>
            </a:pPr>
            <a:r>
              <a:rPr lang="en-US" sz="2400" dirty="0">
                <a:latin typeface="+mn-lt"/>
              </a:rPr>
              <a:t>≤ changed to = because CET is unable to accept non-basic symbols</a:t>
            </a:r>
          </a:p>
          <a:p>
            <a:pPr lvl="1">
              <a:buClrTx/>
              <a:buFontTx/>
              <a:buChar char="-"/>
            </a:pPr>
            <a:r>
              <a:rPr lang="en-US" sz="2400" dirty="0" err="1">
                <a:latin typeface="+mn-lt"/>
              </a:rPr>
              <a:t>MeasImpactType</a:t>
            </a:r>
            <a:r>
              <a:rPr lang="en-US" sz="2400" dirty="0">
                <a:latin typeface="+mn-lt"/>
              </a:rPr>
              <a:t>: IOU-Deemed</a:t>
            </a:r>
          </a:p>
          <a:p>
            <a:pPr lvl="1">
              <a:buClrTx/>
              <a:buFontTx/>
              <a:buChar char="-"/>
            </a:pPr>
            <a:r>
              <a:rPr lang="en-US" sz="2400" dirty="0" err="1">
                <a:latin typeface="+mn-lt"/>
              </a:rPr>
              <a:t>MeasureID</a:t>
            </a:r>
            <a:r>
              <a:rPr lang="en-US" sz="2400" dirty="0">
                <a:latin typeface="+mn-lt"/>
              </a:rPr>
              <a:t>: LT-19048</a:t>
            </a:r>
          </a:p>
          <a:p>
            <a:pPr lvl="1">
              <a:buClrTx/>
              <a:buFontTx/>
              <a:buChar char="-"/>
            </a:pPr>
            <a:r>
              <a:rPr lang="en-US" sz="2400" dirty="0" err="1">
                <a:latin typeface="+mn-lt"/>
              </a:rPr>
              <a:t>TechGroup</a:t>
            </a:r>
            <a:r>
              <a:rPr lang="en-US" sz="2400" dirty="0">
                <a:latin typeface="+mn-lt"/>
              </a:rPr>
              <a:t>: </a:t>
            </a:r>
            <a:r>
              <a:rPr lang="en-US" sz="2400" dirty="0" err="1">
                <a:latin typeface="+mn-lt"/>
              </a:rPr>
              <a:t>Ltg_Lamp</a:t>
            </a:r>
            <a:endParaRPr lang="en-US" sz="2400" dirty="0">
              <a:latin typeface="+mn-lt"/>
            </a:endParaRPr>
          </a:p>
          <a:p>
            <a:pPr lvl="1">
              <a:buClrTx/>
              <a:buFontTx/>
              <a:buChar char="-"/>
            </a:pPr>
            <a:endParaRPr lang="en-US" sz="2400" dirty="0">
              <a:latin typeface="+mn-lt"/>
            </a:endParaRPr>
          </a:p>
          <a:p>
            <a:pPr lvl="2">
              <a:buClrTx/>
              <a:buFontTx/>
              <a:buChar char="-"/>
            </a:pPr>
            <a:endParaRPr lang="en-US" dirty="0"/>
          </a:p>
        </p:txBody>
      </p:sp>
      <p:pic>
        <p:nvPicPr>
          <p:cNvPr id="7" name="Picture 6"/>
          <p:cNvPicPr>
            <a:picLocks noChangeAspect="1"/>
          </p:cNvPicPr>
          <p:nvPr/>
        </p:nvPicPr>
        <p:blipFill>
          <a:blip r:embed="rId3"/>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3277817470"/>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A654C5F7-D6FB-4AE1-89B6-936949E9BACB}"/>
              </a:ext>
            </a:extLst>
          </p:cNvPr>
          <p:cNvSpPr>
            <a:spLocks noGrp="1"/>
          </p:cNvSpPr>
          <p:nvPr>
            <p:ph type="sldNum" sz="quarter" idx="12"/>
          </p:nvPr>
        </p:nvSpPr>
        <p:spPr/>
        <p:txBody>
          <a:bodyPr/>
          <a:lstStyle/>
          <a:p>
            <a:fld id="{7E0D9DA9-5B82-4194-9CC5-617E737A7C31}" type="slidenum">
              <a:rPr lang="en-US" smtClean="0"/>
              <a:t>26</a:t>
            </a:fld>
            <a:endParaRPr lang="en-US"/>
          </a:p>
        </p:txBody>
      </p:sp>
      <p:sp>
        <p:nvSpPr>
          <p:cNvPr id="4" name="Title 1">
            <a:extLst>
              <a:ext uri="{FF2B5EF4-FFF2-40B4-BE49-F238E27FC236}">
                <a16:creationId xmlns="" xmlns:a16="http://schemas.microsoft.com/office/drawing/2014/main" id="{41A1FFAF-547C-4134-829A-EAF564817DBA}"/>
              </a:ext>
            </a:extLst>
          </p:cNvPr>
          <p:cNvSpPr txBox="1">
            <a:spLocks/>
          </p:cNvSpPr>
          <p:nvPr/>
        </p:nvSpPr>
        <p:spPr>
          <a:xfrm>
            <a:off x="285717" y="288763"/>
            <a:ext cx="8338189" cy="1053537"/>
          </a:xfrm>
          <a:prstGeom prst="rect">
            <a:avLst/>
          </a:prstGeom>
        </p:spPr>
        <p:txBody>
          <a:bodyPr/>
          <a:lstStyle>
            <a:lvl1pPr algn="l" defTabSz="914377" rtl="0" eaLnBrk="1" latinLnBrk="0" hangingPunct="1">
              <a:lnSpc>
                <a:spcPts val="4600"/>
              </a:lnSpc>
              <a:spcBef>
                <a:spcPct val="0"/>
              </a:spcBef>
              <a:buNone/>
              <a:defRPr sz="3600" kern="1200">
                <a:solidFill>
                  <a:srgbClr val="008CA7"/>
                </a:solidFill>
                <a:latin typeface="Franklin Gothic Medium" panose="020B0603020102020204" pitchFamily="34" charset="0"/>
                <a:ea typeface="+mj-ea"/>
                <a:cs typeface="+mj-cs"/>
              </a:defRPr>
            </a:lvl1pPr>
          </a:lstStyle>
          <a:p>
            <a:r>
              <a:rPr lang="en-US" sz="3200" dirty="0">
                <a:solidFill>
                  <a:schemeClr val="tx1"/>
                </a:solidFill>
                <a:latin typeface="Segoe UI Light" panose="020B0502040204020203" pitchFamily="34" charset="0"/>
              </a:rPr>
              <a:t>Example 1: Residential Deemed Measure.csv</a:t>
            </a:r>
          </a:p>
        </p:txBody>
      </p:sp>
      <p:sp>
        <p:nvSpPr>
          <p:cNvPr id="5" name="Content Placeholder 2">
            <a:extLst>
              <a:ext uri="{FF2B5EF4-FFF2-40B4-BE49-F238E27FC236}">
                <a16:creationId xmlns="" xmlns:a16="http://schemas.microsoft.com/office/drawing/2014/main" id="{E6A4F461-5425-4335-A988-4BAD8ECF7698}"/>
              </a:ext>
            </a:extLst>
          </p:cNvPr>
          <p:cNvSpPr txBox="1">
            <a:spLocks/>
          </p:cNvSpPr>
          <p:nvPr/>
        </p:nvSpPr>
        <p:spPr>
          <a:xfrm>
            <a:off x="575733" y="943583"/>
            <a:ext cx="11269134" cy="5428091"/>
          </a:xfrm>
          <a:prstGeom prst="rect">
            <a:avLst/>
          </a:prstGeom>
        </p:spPr>
        <p:txBody>
          <a:bodyPr/>
          <a:lstStyle>
            <a:lvl1pPr marL="182875" indent="-228594" algn="l" defTabSz="914377" rtl="0" eaLnBrk="1" latinLnBrk="0" hangingPunct="1">
              <a:lnSpc>
                <a:spcPct val="100000"/>
              </a:lnSpc>
              <a:spcBef>
                <a:spcPts val="600"/>
              </a:spcBef>
              <a:spcAft>
                <a:spcPts val="600"/>
              </a:spcAft>
              <a:buClr>
                <a:srgbClr val="008CA7"/>
              </a:buClr>
              <a:buFont typeface="Symbol" panose="05050102010706020507" pitchFamily="18" charset="2"/>
              <a:buChar char="·"/>
              <a:defRPr sz="2400" kern="1200">
                <a:solidFill>
                  <a:schemeClr val="tx1"/>
                </a:solidFill>
                <a:latin typeface="Franklin Gothic Book" panose="020B0503020102020204" pitchFamily="34" charset="0"/>
                <a:ea typeface="+mn-ea"/>
                <a:cs typeface="+mn-cs"/>
              </a:defRPr>
            </a:lvl1pPr>
            <a:lvl2pPr marL="457189"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baseline="0">
                <a:solidFill>
                  <a:schemeClr val="tx1"/>
                </a:solidFill>
                <a:latin typeface="Franklin Gothic Book" panose="020B0503020102020204" pitchFamily="34" charset="0"/>
                <a:ea typeface="+mn-ea"/>
                <a:cs typeface="+mn-cs"/>
              </a:defRPr>
            </a:lvl2pPr>
            <a:lvl3pPr marL="731502"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2000" kern="1200">
                <a:solidFill>
                  <a:schemeClr val="tx1"/>
                </a:solidFill>
                <a:latin typeface="Franklin Gothic Book" panose="020B0503020102020204" pitchFamily="34" charset="0"/>
                <a:ea typeface="+mn-ea"/>
                <a:cs typeface="+mn-cs"/>
              </a:defRPr>
            </a:lvl3pPr>
            <a:lvl4pPr marL="1005815"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a:solidFill>
                  <a:schemeClr val="tx1"/>
                </a:solidFill>
                <a:latin typeface="Franklin Gothic Book" panose="020B0503020102020204" pitchFamily="34" charset="0"/>
                <a:ea typeface="+mn-ea"/>
                <a:cs typeface="+mn-cs"/>
              </a:defRPr>
            </a:lvl4pPr>
            <a:lvl5pPr marL="1188690"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1800" kern="1200">
                <a:solidFill>
                  <a:schemeClr val="tx1"/>
                </a:solidFill>
                <a:latin typeface="Franklin Gothic Book" panose="020B05030201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Tx/>
              <a:buFont typeface="Arial" panose="020B0604020202020204" pitchFamily="34" charset="0"/>
              <a:buChar char="•"/>
            </a:pPr>
            <a:r>
              <a:rPr lang="en-US" dirty="0">
                <a:solidFill>
                  <a:schemeClr val="tx2"/>
                </a:solidFill>
                <a:latin typeface="+mn-lt"/>
              </a:rPr>
              <a:t>Enter (cont’d):</a:t>
            </a:r>
          </a:p>
          <a:p>
            <a:pPr lvl="1">
              <a:buClrTx/>
              <a:buFontTx/>
              <a:buChar char="-"/>
            </a:pPr>
            <a:r>
              <a:rPr lang="en-US" sz="2400" dirty="0" err="1">
                <a:latin typeface="+mn-lt"/>
              </a:rPr>
              <a:t>TechType</a:t>
            </a:r>
            <a:r>
              <a:rPr lang="en-US" sz="2400" dirty="0">
                <a:latin typeface="+mn-lt"/>
              </a:rPr>
              <a:t>: </a:t>
            </a:r>
            <a:r>
              <a:rPr lang="en-US" sz="2400" dirty="0" err="1">
                <a:latin typeface="+mn-lt"/>
              </a:rPr>
              <a:t>LED_lamp</a:t>
            </a:r>
            <a:endParaRPr lang="en-US" sz="2400" dirty="0">
              <a:latin typeface="+mn-lt"/>
            </a:endParaRPr>
          </a:p>
          <a:p>
            <a:pPr lvl="1">
              <a:buClrTx/>
              <a:buFontTx/>
              <a:buChar char="-"/>
            </a:pPr>
            <a:r>
              <a:rPr lang="en-US" sz="2400" dirty="0" err="1">
                <a:latin typeface="+mn-lt"/>
              </a:rPr>
              <a:t>UseCategory</a:t>
            </a:r>
            <a:r>
              <a:rPr lang="en-US" sz="2400" dirty="0">
                <a:latin typeface="+mn-lt"/>
              </a:rPr>
              <a:t>: (blank)</a:t>
            </a:r>
          </a:p>
          <a:p>
            <a:pPr lvl="1">
              <a:buClrTx/>
              <a:buFontTx/>
              <a:buChar char="-"/>
            </a:pPr>
            <a:r>
              <a:rPr lang="en-US" sz="2400" dirty="0" err="1">
                <a:latin typeface="+mn-lt"/>
              </a:rPr>
              <a:t>UseSubCategory</a:t>
            </a:r>
            <a:r>
              <a:rPr lang="en-US" sz="2400" dirty="0">
                <a:latin typeface="+mn-lt"/>
              </a:rPr>
              <a:t>: </a:t>
            </a:r>
            <a:r>
              <a:rPr lang="en-US" sz="2400" dirty="0" err="1">
                <a:latin typeface="+mn-lt"/>
              </a:rPr>
              <a:t>InGen</a:t>
            </a:r>
            <a:endParaRPr lang="en-US" sz="2400" dirty="0">
              <a:latin typeface="+mn-lt"/>
            </a:endParaRPr>
          </a:p>
          <a:p>
            <a:pPr lvl="1">
              <a:buClrTx/>
              <a:buFontTx/>
              <a:buChar char="-"/>
            </a:pPr>
            <a:r>
              <a:rPr lang="en-US" sz="2400" dirty="0" err="1">
                <a:latin typeface="+mn-lt"/>
              </a:rPr>
              <a:t>PreDesc</a:t>
            </a:r>
            <a:r>
              <a:rPr lang="en-US" sz="2400" dirty="0">
                <a:latin typeface="+mn-lt"/>
              </a:rPr>
              <a:t>: (blank)</a:t>
            </a:r>
          </a:p>
          <a:p>
            <a:pPr lvl="1">
              <a:buClrTx/>
              <a:buFontTx/>
              <a:buChar char="-"/>
            </a:pPr>
            <a:r>
              <a:rPr lang="en-US" sz="2400" dirty="0" err="1">
                <a:latin typeface="+mn-lt"/>
              </a:rPr>
              <a:t>StdDesc</a:t>
            </a:r>
            <a:r>
              <a:rPr lang="en-US" sz="2400" dirty="0">
                <a:latin typeface="+mn-lt"/>
              </a:rPr>
              <a:t>: (blank)</a:t>
            </a:r>
          </a:p>
          <a:p>
            <a:pPr lvl="1">
              <a:buClrTx/>
              <a:buFontTx/>
              <a:buChar char="-"/>
            </a:pPr>
            <a:r>
              <a:rPr lang="en-US" sz="2400" dirty="0" err="1">
                <a:latin typeface="+mn-lt"/>
              </a:rPr>
              <a:t>SourceDesc</a:t>
            </a:r>
            <a:r>
              <a:rPr lang="en-US" sz="2400" dirty="0">
                <a:latin typeface="+mn-lt"/>
              </a:rPr>
              <a:t> (WP#): SCE17LG127.2</a:t>
            </a:r>
          </a:p>
          <a:p>
            <a:pPr lvl="1">
              <a:buClrTx/>
              <a:buFontTx/>
              <a:buChar char="-"/>
            </a:pPr>
            <a:r>
              <a:rPr lang="en-US" sz="2400" dirty="0">
                <a:latin typeface="+mn-lt"/>
              </a:rPr>
              <a:t>Version: (blank)</a:t>
            </a:r>
          </a:p>
          <a:p>
            <a:pPr lvl="1">
              <a:buClrTx/>
              <a:buFontTx/>
              <a:buChar char="-"/>
            </a:pPr>
            <a:r>
              <a:rPr lang="en-US" sz="2400" dirty="0" err="1">
                <a:latin typeface="+mn-lt"/>
              </a:rPr>
              <a:t>NormUnit</a:t>
            </a:r>
            <a:r>
              <a:rPr lang="en-US" sz="2400" dirty="0">
                <a:latin typeface="+mn-lt"/>
              </a:rPr>
              <a:t>: lamp</a:t>
            </a:r>
          </a:p>
          <a:p>
            <a:pPr lvl="1">
              <a:buClrTx/>
              <a:buFontTx/>
              <a:buChar char="-"/>
            </a:pPr>
            <a:r>
              <a:rPr lang="en-US" sz="2400" dirty="0" err="1">
                <a:latin typeface="+mn-lt"/>
              </a:rPr>
              <a:t>NumUnits</a:t>
            </a:r>
            <a:r>
              <a:rPr lang="en-US" sz="2400" dirty="0">
                <a:latin typeface="+mn-lt"/>
              </a:rPr>
              <a:t>: 200000</a:t>
            </a:r>
          </a:p>
          <a:p>
            <a:pPr lvl="1">
              <a:buClrTx/>
              <a:buFontTx/>
              <a:buChar char="-"/>
            </a:pPr>
            <a:r>
              <a:rPr lang="en-US" sz="2400" dirty="0">
                <a:latin typeface="+mn-lt"/>
              </a:rPr>
              <a:t>UnitkW1stBaseline: 0.00090102</a:t>
            </a:r>
          </a:p>
          <a:p>
            <a:pPr lvl="1">
              <a:buClrTx/>
              <a:buFontTx/>
              <a:buChar char="-"/>
            </a:pPr>
            <a:r>
              <a:rPr lang="en-US" sz="2400" dirty="0">
                <a:latin typeface="+mn-lt"/>
              </a:rPr>
              <a:t>UnitkWh1stBaseline: 7.7475528</a:t>
            </a:r>
          </a:p>
          <a:p>
            <a:pPr marL="228595" lvl="1" indent="0">
              <a:buClrTx/>
              <a:buNone/>
            </a:pPr>
            <a:endParaRPr lang="en-US" sz="2400" dirty="0">
              <a:latin typeface="+mn-lt"/>
            </a:endParaRPr>
          </a:p>
          <a:p>
            <a:pPr lvl="2">
              <a:buClrTx/>
              <a:buFontTx/>
              <a:buChar char="-"/>
            </a:pPr>
            <a:endParaRPr lang="en-US" dirty="0"/>
          </a:p>
        </p:txBody>
      </p:sp>
      <p:pic>
        <p:nvPicPr>
          <p:cNvPr id="7" name="Picture 6"/>
          <p:cNvPicPr>
            <a:picLocks noChangeAspect="1"/>
          </p:cNvPicPr>
          <p:nvPr/>
        </p:nvPicPr>
        <p:blipFill>
          <a:blip r:embed="rId3"/>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2454796563"/>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A654C5F7-D6FB-4AE1-89B6-936949E9BACB}"/>
              </a:ext>
            </a:extLst>
          </p:cNvPr>
          <p:cNvSpPr>
            <a:spLocks noGrp="1"/>
          </p:cNvSpPr>
          <p:nvPr>
            <p:ph type="sldNum" sz="quarter" idx="12"/>
          </p:nvPr>
        </p:nvSpPr>
        <p:spPr/>
        <p:txBody>
          <a:bodyPr/>
          <a:lstStyle/>
          <a:p>
            <a:fld id="{7E0D9DA9-5B82-4194-9CC5-617E737A7C31}" type="slidenum">
              <a:rPr lang="en-US" smtClean="0"/>
              <a:t>27</a:t>
            </a:fld>
            <a:endParaRPr lang="en-US"/>
          </a:p>
        </p:txBody>
      </p:sp>
      <p:sp>
        <p:nvSpPr>
          <p:cNvPr id="4" name="Title 1">
            <a:extLst>
              <a:ext uri="{FF2B5EF4-FFF2-40B4-BE49-F238E27FC236}">
                <a16:creationId xmlns="" xmlns:a16="http://schemas.microsoft.com/office/drawing/2014/main" id="{41A1FFAF-547C-4134-829A-EAF564817DBA}"/>
              </a:ext>
            </a:extLst>
          </p:cNvPr>
          <p:cNvSpPr txBox="1">
            <a:spLocks/>
          </p:cNvSpPr>
          <p:nvPr/>
        </p:nvSpPr>
        <p:spPr>
          <a:xfrm>
            <a:off x="285717" y="288763"/>
            <a:ext cx="8338189" cy="1053537"/>
          </a:xfrm>
          <a:prstGeom prst="rect">
            <a:avLst/>
          </a:prstGeom>
        </p:spPr>
        <p:txBody>
          <a:bodyPr/>
          <a:lstStyle>
            <a:lvl1pPr algn="l" defTabSz="914377" rtl="0" eaLnBrk="1" latinLnBrk="0" hangingPunct="1">
              <a:lnSpc>
                <a:spcPts val="4600"/>
              </a:lnSpc>
              <a:spcBef>
                <a:spcPct val="0"/>
              </a:spcBef>
              <a:buNone/>
              <a:defRPr sz="3600" kern="1200">
                <a:solidFill>
                  <a:srgbClr val="008CA7"/>
                </a:solidFill>
                <a:latin typeface="Franklin Gothic Medium" panose="020B0603020102020204" pitchFamily="34" charset="0"/>
                <a:ea typeface="+mj-ea"/>
                <a:cs typeface="+mj-cs"/>
              </a:defRPr>
            </a:lvl1pPr>
          </a:lstStyle>
          <a:p>
            <a:r>
              <a:rPr lang="en-US" sz="3200" dirty="0">
                <a:solidFill>
                  <a:schemeClr val="tx1"/>
                </a:solidFill>
                <a:latin typeface="Segoe UI Light" panose="020B0502040204020203" pitchFamily="34" charset="0"/>
              </a:rPr>
              <a:t>Example 1: Residential Deemed Measure.csv</a:t>
            </a:r>
          </a:p>
        </p:txBody>
      </p:sp>
      <p:sp>
        <p:nvSpPr>
          <p:cNvPr id="5" name="Content Placeholder 2">
            <a:extLst>
              <a:ext uri="{FF2B5EF4-FFF2-40B4-BE49-F238E27FC236}">
                <a16:creationId xmlns="" xmlns:a16="http://schemas.microsoft.com/office/drawing/2014/main" id="{E6A4F461-5425-4335-A988-4BAD8ECF7698}"/>
              </a:ext>
            </a:extLst>
          </p:cNvPr>
          <p:cNvSpPr txBox="1">
            <a:spLocks/>
          </p:cNvSpPr>
          <p:nvPr/>
        </p:nvSpPr>
        <p:spPr>
          <a:xfrm>
            <a:off x="575733" y="943583"/>
            <a:ext cx="11269134" cy="5428091"/>
          </a:xfrm>
          <a:prstGeom prst="rect">
            <a:avLst/>
          </a:prstGeom>
        </p:spPr>
        <p:txBody>
          <a:bodyPr/>
          <a:lstStyle>
            <a:lvl1pPr marL="182875" indent="-228594" algn="l" defTabSz="914377" rtl="0" eaLnBrk="1" latinLnBrk="0" hangingPunct="1">
              <a:lnSpc>
                <a:spcPct val="100000"/>
              </a:lnSpc>
              <a:spcBef>
                <a:spcPts val="600"/>
              </a:spcBef>
              <a:spcAft>
                <a:spcPts val="600"/>
              </a:spcAft>
              <a:buClr>
                <a:srgbClr val="008CA7"/>
              </a:buClr>
              <a:buFont typeface="Symbol" panose="05050102010706020507" pitchFamily="18" charset="2"/>
              <a:buChar char="·"/>
              <a:defRPr sz="2400" kern="1200">
                <a:solidFill>
                  <a:schemeClr val="tx1"/>
                </a:solidFill>
                <a:latin typeface="Franklin Gothic Book" panose="020B0503020102020204" pitchFamily="34" charset="0"/>
                <a:ea typeface="+mn-ea"/>
                <a:cs typeface="+mn-cs"/>
              </a:defRPr>
            </a:lvl1pPr>
            <a:lvl2pPr marL="457189"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baseline="0">
                <a:solidFill>
                  <a:schemeClr val="tx1"/>
                </a:solidFill>
                <a:latin typeface="Franklin Gothic Book" panose="020B0503020102020204" pitchFamily="34" charset="0"/>
                <a:ea typeface="+mn-ea"/>
                <a:cs typeface="+mn-cs"/>
              </a:defRPr>
            </a:lvl2pPr>
            <a:lvl3pPr marL="731502"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2000" kern="1200">
                <a:solidFill>
                  <a:schemeClr val="tx1"/>
                </a:solidFill>
                <a:latin typeface="Franklin Gothic Book" panose="020B0503020102020204" pitchFamily="34" charset="0"/>
                <a:ea typeface="+mn-ea"/>
                <a:cs typeface="+mn-cs"/>
              </a:defRPr>
            </a:lvl3pPr>
            <a:lvl4pPr marL="1005815"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a:solidFill>
                  <a:schemeClr val="tx1"/>
                </a:solidFill>
                <a:latin typeface="Franklin Gothic Book" panose="020B0503020102020204" pitchFamily="34" charset="0"/>
                <a:ea typeface="+mn-ea"/>
                <a:cs typeface="+mn-cs"/>
              </a:defRPr>
            </a:lvl4pPr>
            <a:lvl5pPr marL="1188690"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1800" kern="1200">
                <a:solidFill>
                  <a:schemeClr val="tx1"/>
                </a:solidFill>
                <a:latin typeface="Franklin Gothic Book" panose="020B05030201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Tx/>
              <a:buFont typeface="Arial" panose="020B0604020202020204" pitchFamily="34" charset="0"/>
              <a:buChar char="•"/>
            </a:pPr>
            <a:r>
              <a:rPr lang="en-US" dirty="0">
                <a:solidFill>
                  <a:schemeClr val="tx2"/>
                </a:solidFill>
                <a:latin typeface="+mn-lt"/>
              </a:rPr>
              <a:t>Enter (cont’d):</a:t>
            </a:r>
          </a:p>
          <a:p>
            <a:pPr lvl="1">
              <a:buClrTx/>
              <a:buFontTx/>
              <a:buChar char="-"/>
            </a:pPr>
            <a:r>
              <a:rPr lang="en-US" sz="2400" dirty="0">
                <a:latin typeface="+mn-lt"/>
              </a:rPr>
              <a:t>UnitTherm1stBaseline: -0.13127798</a:t>
            </a:r>
          </a:p>
          <a:p>
            <a:pPr lvl="1">
              <a:buClrTx/>
              <a:buFontTx/>
              <a:buChar char="-"/>
            </a:pPr>
            <a:r>
              <a:rPr lang="en-US" sz="2400" dirty="0">
                <a:latin typeface="+mn-lt"/>
              </a:rPr>
              <a:t>UnitkW2ndBaseline: 0</a:t>
            </a:r>
          </a:p>
          <a:p>
            <a:pPr lvl="1">
              <a:buClrTx/>
              <a:buFontTx/>
              <a:buChar char="-"/>
            </a:pPr>
            <a:r>
              <a:rPr lang="en-US" sz="2400" dirty="0">
                <a:latin typeface="+mn-lt"/>
              </a:rPr>
              <a:t>UnitkWh2ndBaseline: 0</a:t>
            </a:r>
          </a:p>
          <a:p>
            <a:pPr lvl="1">
              <a:buClrTx/>
              <a:buFontTx/>
              <a:buChar char="-"/>
            </a:pPr>
            <a:r>
              <a:rPr lang="en-US" sz="2400" dirty="0">
                <a:latin typeface="+mn-lt"/>
              </a:rPr>
              <a:t>UnitTherm2ndBaseline: 0</a:t>
            </a:r>
          </a:p>
          <a:p>
            <a:pPr lvl="1">
              <a:buClrTx/>
              <a:buFontTx/>
              <a:buChar char="-"/>
            </a:pPr>
            <a:r>
              <a:rPr lang="en-US" sz="2400" dirty="0">
                <a:latin typeface="+mn-lt"/>
              </a:rPr>
              <a:t>UnitMeaCost1stBaseline: 3.46</a:t>
            </a:r>
          </a:p>
          <a:p>
            <a:pPr lvl="1">
              <a:buClrTx/>
              <a:buFontTx/>
              <a:buChar char="-"/>
            </a:pPr>
            <a:r>
              <a:rPr lang="en-US" sz="2400" dirty="0">
                <a:latin typeface="+mn-lt"/>
              </a:rPr>
              <a:t>UnitMeaCost2ndBaseline: 0</a:t>
            </a:r>
          </a:p>
          <a:p>
            <a:pPr lvl="1">
              <a:buClrTx/>
              <a:buFontTx/>
              <a:buChar char="-"/>
            </a:pPr>
            <a:r>
              <a:rPr lang="en-US" sz="2400" dirty="0" err="1">
                <a:highlight>
                  <a:srgbClr val="FFFF00"/>
                </a:highlight>
                <a:latin typeface="+mn-lt"/>
              </a:rPr>
              <a:t>UnitDirectInstallLab</a:t>
            </a:r>
            <a:r>
              <a:rPr lang="en-US" sz="2400" dirty="0">
                <a:latin typeface="+mn-lt"/>
              </a:rPr>
              <a:t> (only use if direct install measure): 0</a:t>
            </a:r>
          </a:p>
          <a:p>
            <a:pPr lvl="1">
              <a:buClrTx/>
              <a:buFontTx/>
              <a:buChar char="-"/>
            </a:pPr>
            <a:r>
              <a:rPr lang="en-US" sz="2400" dirty="0" err="1">
                <a:highlight>
                  <a:srgbClr val="FFFF00"/>
                </a:highlight>
                <a:latin typeface="+mn-lt"/>
              </a:rPr>
              <a:t>UnitDirectInstallMat</a:t>
            </a:r>
            <a:r>
              <a:rPr lang="en-US" sz="2400" dirty="0">
                <a:latin typeface="+mn-lt"/>
              </a:rPr>
              <a:t> (only use if direct install measure): 0</a:t>
            </a:r>
          </a:p>
          <a:p>
            <a:pPr lvl="1">
              <a:buClrTx/>
              <a:buFontTx/>
              <a:buChar char="-"/>
            </a:pPr>
            <a:r>
              <a:rPr lang="en-US" sz="2400" dirty="0" err="1">
                <a:highlight>
                  <a:srgbClr val="FFFF00"/>
                </a:highlight>
                <a:latin typeface="+mn-lt"/>
              </a:rPr>
              <a:t>UnitEndUserRebate</a:t>
            </a:r>
            <a:r>
              <a:rPr lang="en-US" sz="2400" dirty="0">
                <a:latin typeface="+mn-lt"/>
              </a:rPr>
              <a:t>: 2.25</a:t>
            </a:r>
          </a:p>
          <a:p>
            <a:pPr lvl="1">
              <a:buClrTx/>
              <a:buFontTx/>
              <a:buChar char="-"/>
            </a:pPr>
            <a:r>
              <a:rPr lang="en-US" sz="2400" dirty="0" err="1">
                <a:highlight>
                  <a:srgbClr val="FFFF00"/>
                </a:highlight>
                <a:latin typeface="+mn-lt"/>
              </a:rPr>
              <a:t>UnitIncentiveToOthers</a:t>
            </a:r>
            <a:r>
              <a:rPr lang="en-US" sz="2400" dirty="0">
                <a:latin typeface="+mn-lt"/>
              </a:rPr>
              <a:t>: 0</a:t>
            </a:r>
          </a:p>
          <a:p>
            <a:pPr lvl="1">
              <a:buClrTx/>
              <a:buFontTx/>
              <a:buChar char="-"/>
            </a:pPr>
            <a:r>
              <a:rPr lang="en-US" sz="2400" dirty="0">
                <a:latin typeface="+mn-lt"/>
              </a:rPr>
              <a:t>NTG_ID: All-</a:t>
            </a:r>
            <a:r>
              <a:rPr lang="en-US" sz="2400" dirty="0" err="1">
                <a:latin typeface="+mn-lt"/>
              </a:rPr>
              <a:t>Ltg</a:t>
            </a:r>
            <a:r>
              <a:rPr lang="en-US" sz="2400" dirty="0">
                <a:latin typeface="+mn-lt"/>
              </a:rPr>
              <a:t>-</a:t>
            </a:r>
            <a:r>
              <a:rPr lang="en-US" sz="2400" dirty="0" err="1">
                <a:latin typeface="+mn-lt"/>
              </a:rPr>
              <a:t>ScrwInLED</a:t>
            </a:r>
            <a:endParaRPr lang="en-US" sz="2400" dirty="0">
              <a:latin typeface="+mn-lt"/>
            </a:endParaRPr>
          </a:p>
          <a:p>
            <a:pPr lvl="1">
              <a:buClrTx/>
              <a:buFontTx/>
              <a:buChar char="-"/>
            </a:pPr>
            <a:endParaRPr lang="en-US" sz="2400" dirty="0"/>
          </a:p>
          <a:p>
            <a:pPr lvl="1">
              <a:buClrTx/>
              <a:buFontTx/>
              <a:buChar char="-"/>
            </a:pPr>
            <a:endParaRPr lang="en-US" sz="2400" dirty="0">
              <a:latin typeface="+mn-lt"/>
            </a:endParaRPr>
          </a:p>
          <a:p>
            <a:pPr lvl="1">
              <a:buClrTx/>
              <a:buFontTx/>
              <a:buChar char="-"/>
            </a:pPr>
            <a:endParaRPr lang="en-US" sz="2400" dirty="0">
              <a:latin typeface="+mn-lt"/>
            </a:endParaRPr>
          </a:p>
          <a:p>
            <a:pPr marL="228595" lvl="1" indent="0">
              <a:buClrTx/>
              <a:buNone/>
            </a:pPr>
            <a:endParaRPr lang="en-US" sz="2400" dirty="0">
              <a:latin typeface="+mn-lt"/>
            </a:endParaRPr>
          </a:p>
          <a:p>
            <a:pPr lvl="2">
              <a:buClrTx/>
              <a:buFontTx/>
              <a:buChar char="-"/>
            </a:pPr>
            <a:endParaRPr lang="en-US" dirty="0"/>
          </a:p>
        </p:txBody>
      </p:sp>
      <p:pic>
        <p:nvPicPr>
          <p:cNvPr id="7" name="Picture 6"/>
          <p:cNvPicPr>
            <a:picLocks noChangeAspect="1"/>
          </p:cNvPicPr>
          <p:nvPr/>
        </p:nvPicPr>
        <p:blipFill>
          <a:blip r:embed="rId3"/>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2529318999"/>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A654C5F7-D6FB-4AE1-89B6-936949E9BACB}"/>
              </a:ext>
            </a:extLst>
          </p:cNvPr>
          <p:cNvSpPr>
            <a:spLocks noGrp="1"/>
          </p:cNvSpPr>
          <p:nvPr>
            <p:ph type="sldNum" sz="quarter" idx="12"/>
          </p:nvPr>
        </p:nvSpPr>
        <p:spPr/>
        <p:txBody>
          <a:bodyPr/>
          <a:lstStyle/>
          <a:p>
            <a:fld id="{7E0D9DA9-5B82-4194-9CC5-617E737A7C31}" type="slidenum">
              <a:rPr lang="en-US" smtClean="0"/>
              <a:t>28</a:t>
            </a:fld>
            <a:endParaRPr lang="en-US"/>
          </a:p>
        </p:txBody>
      </p:sp>
      <p:sp>
        <p:nvSpPr>
          <p:cNvPr id="4" name="Title 1">
            <a:extLst>
              <a:ext uri="{FF2B5EF4-FFF2-40B4-BE49-F238E27FC236}">
                <a16:creationId xmlns="" xmlns:a16="http://schemas.microsoft.com/office/drawing/2014/main" id="{41A1FFAF-547C-4134-829A-EAF564817DBA}"/>
              </a:ext>
            </a:extLst>
          </p:cNvPr>
          <p:cNvSpPr txBox="1">
            <a:spLocks/>
          </p:cNvSpPr>
          <p:nvPr/>
        </p:nvSpPr>
        <p:spPr>
          <a:xfrm>
            <a:off x="285717" y="288763"/>
            <a:ext cx="8338189" cy="1053537"/>
          </a:xfrm>
          <a:prstGeom prst="rect">
            <a:avLst/>
          </a:prstGeom>
        </p:spPr>
        <p:txBody>
          <a:bodyPr/>
          <a:lstStyle>
            <a:lvl1pPr algn="l" defTabSz="914377" rtl="0" eaLnBrk="1" latinLnBrk="0" hangingPunct="1">
              <a:lnSpc>
                <a:spcPts val="4600"/>
              </a:lnSpc>
              <a:spcBef>
                <a:spcPct val="0"/>
              </a:spcBef>
              <a:buNone/>
              <a:defRPr sz="3600" kern="1200">
                <a:solidFill>
                  <a:srgbClr val="008CA7"/>
                </a:solidFill>
                <a:latin typeface="Franklin Gothic Medium" panose="020B0603020102020204" pitchFamily="34" charset="0"/>
                <a:ea typeface="+mj-ea"/>
                <a:cs typeface="+mj-cs"/>
              </a:defRPr>
            </a:lvl1pPr>
          </a:lstStyle>
          <a:p>
            <a:r>
              <a:rPr lang="en-US" sz="3200" dirty="0">
                <a:solidFill>
                  <a:schemeClr val="tx1"/>
                </a:solidFill>
                <a:latin typeface="Segoe UI Light" panose="020B0502040204020203" pitchFamily="34" charset="0"/>
              </a:rPr>
              <a:t>Example 1: Residential Deemed Measure.csv</a:t>
            </a:r>
          </a:p>
        </p:txBody>
      </p:sp>
      <p:sp>
        <p:nvSpPr>
          <p:cNvPr id="5" name="Content Placeholder 2">
            <a:extLst>
              <a:ext uri="{FF2B5EF4-FFF2-40B4-BE49-F238E27FC236}">
                <a16:creationId xmlns="" xmlns:a16="http://schemas.microsoft.com/office/drawing/2014/main" id="{E6A4F461-5425-4335-A988-4BAD8ECF7698}"/>
              </a:ext>
            </a:extLst>
          </p:cNvPr>
          <p:cNvSpPr txBox="1">
            <a:spLocks/>
          </p:cNvSpPr>
          <p:nvPr/>
        </p:nvSpPr>
        <p:spPr>
          <a:xfrm>
            <a:off x="575733" y="943583"/>
            <a:ext cx="11269134" cy="5428091"/>
          </a:xfrm>
          <a:prstGeom prst="rect">
            <a:avLst/>
          </a:prstGeom>
        </p:spPr>
        <p:txBody>
          <a:bodyPr/>
          <a:lstStyle>
            <a:lvl1pPr marL="182875" indent="-228594" algn="l" defTabSz="914377" rtl="0" eaLnBrk="1" latinLnBrk="0" hangingPunct="1">
              <a:lnSpc>
                <a:spcPct val="100000"/>
              </a:lnSpc>
              <a:spcBef>
                <a:spcPts val="600"/>
              </a:spcBef>
              <a:spcAft>
                <a:spcPts val="600"/>
              </a:spcAft>
              <a:buClr>
                <a:srgbClr val="008CA7"/>
              </a:buClr>
              <a:buFont typeface="Symbol" panose="05050102010706020507" pitchFamily="18" charset="2"/>
              <a:buChar char="·"/>
              <a:defRPr sz="2400" kern="1200">
                <a:solidFill>
                  <a:schemeClr val="tx1"/>
                </a:solidFill>
                <a:latin typeface="Franklin Gothic Book" panose="020B0503020102020204" pitchFamily="34" charset="0"/>
                <a:ea typeface="+mn-ea"/>
                <a:cs typeface="+mn-cs"/>
              </a:defRPr>
            </a:lvl1pPr>
            <a:lvl2pPr marL="457189"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baseline="0">
                <a:solidFill>
                  <a:schemeClr val="tx1"/>
                </a:solidFill>
                <a:latin typeface="Franklin Gothic Book" panose="020B0503020102020204" pitchFamily="34" charset="0"/>
                <a:ea typeface="+mn-ea"/>
                <a:cs typeface="+mn-cs"/>
              </a:defRPr>
            </a:lvl2pPr>
            <a:lvl3pPr marL="731502"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2000" kern="1200">
                <a:solidFill>
                  <a:schemeClr val="tx1"/>
                </a:solidFill>
                <a:latin typeface="Franklin Gothic Book" panose="020B0503020102020204" pitchFamily="34" charset="0"/>
                <a:ea typeface="+mn-ea"/>
                <a:cs typeface="+mn-cs"/>
              </a:defRPr>
            </a:lvl3pPr>
            <a:lvl4pPr marL="1005815"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a:solidFill>
                  <a:schemeClr val="tx1"/>
                </a:solidFill>
                <a:latin typeface="Franklin Gothic Book" panose="020B0503020102020204" pitchFamily="34" charset="0"/>
                <a:ea typeface="+mn-ea"/>
                <a:cs typeface="+mn-cs"/>
              </a:defRPr>
            </a:lvl4pPr>
            <a:lvl5pPr marL="1188690"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1800" kern="1200">
                <a:solidFill>
                  <a:schemeClr val="tx1"/>
                </a:solidFill>
                <a:latin typeface="Franklin Gothic Book" panose="020B05030201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Tx/>
              <a:buFont typeface="Arial" panose="020B0604020202020204" pitchFamily="34" charset="0"/>
              <a:buChar char="•"/>
            </a:pPr>
            <a:r>
              <a:rPr lang="en-US" dirty="0">
                <a:solidFill>
                  <a:schemeClr val="tx2"/>
                </a:solidFill>
                <a:latin typeface="+mn-lt"/>
              </a:rPr>
              <a:t>Enter (cont’d):</a:t>
            </a:r>
          </a:p>
          <a:p>
            <a:pPr lvl="1">
              <a:buClrTx/>
              <a:buFontTx/>
              <a:buChar char="-"/>
            </a:pPr>
            <a:r>
              <a:rPr lang="en-US" sz="2400" dirty="0" err="1">
                <a:latin typeface="+mn-lt"/>
              </a:rPr>
              <a:t>NTGRkW</a:t>
            </a:r>
            <a:r>
              <a:rPr lang="en-US" sz="2400" dirty="0">
                <a:latin typeface="+mn-lt"/>
              </a:rPr>
              <a:t>: 0.91</a:t>
            </a:r>
          </a:p>
          <a:p>
            <a:pPr lvl="1">
              <a:buClrTx/>
              <a:buFontTx/>
              <a:buChar char="-"/>
            </a:pPr>
            <a:r>
              <a:rPr lang="en-US" sz="2400" dirty="0" err="1">
                <a:latin typeface="+mn-lt"/>
              </a:rPr>
              <a:t>NTGRkWh</a:t>
            </a:r>
            <a:r>
              <a:rPr lang="en-US" sz="2400" dirty="0">
                <a:latin typeface="+mn-lt"/>
              </a:rPr>
              <a:t>: 0.91</a:t>
            </a:r>
          </a:p>
          <a:p>
            <a:pPr lvl="1">
              <a:buClrTx/>
              <a:buFontTx/>
              <a:buChar char="-"/>
            </a:pPr>
            <a:r>
              <a:rPr lang="en-US" sz="2400" dirty="0" err="1">
                <a:latin typeface="+mn-lt"/>
              </a:rPr>
              <a:t>NTGRTherm</a:t>
            </a:r>
            <a:r>
              <a:rPr lang="en-US" sz="2400" dirty="0">
                <a:latin typeface="+mn-lt"/>
              </a:rPr>
              <a:t>: 0.91</a:t>
            </a:r>
          </a:p>
          <a:p>
            <a:pPr lvl="1">
              <a:buClrTx/>
              <a:buFontTx/>
              <a:buChar char="-"/>
            </a:pPr>
            <a:r>
              <a:rPr lang="en-US" sz="2400" dirty="0" err="1">
                <a:latin typeface="+mn-lt"/>
              </a:rPr>
              <a:t>NTGRCost</a:t>
            </a:r>
            <a:r>
              <a:rPr lang="en-US" sz="2400" dirty="0">
                <a:latin typeface="+mn-lt"/>
              </a:rPr>
              <a:t>: 0.91</a:t>
            </a:r>
          </a:p>
          <a:p>
            <a:pPr lvl="1">
              <a:buClrTx/>
              <a:buFontTx/>
              <a:buChar char="-"/>
            </a:pPr>
            <a:r>
              <a:rPr lang="en-US" sz="2400" dirty="0">
                <a:latin typeface="+mn-lt"/>
              </a:rPr>
              <a:t>EUL_ID: </a:t>
            </a:r>
            <a:r>
              <a:rPr lang="en-US" sz="2400" dirty="0"/>
              <a:t>ILtg-Res-LED-20000hr</a:t>
            </a:r>
          </a:p>
          <a:p>
            <a:pPr lvl="1">
              <a:buClrTx/>
              <a:buFontTx/>
              <a:buChar char="-"/>
            </a:pPr>
            <a:r>
              <a:rPr lang="en-US" sz="2400" dirty="0"/>
              <a:t>EUL: 16</a:t>
            </a:r>
          </a:p>
          <a:p>
            <a:pPr lvl="1">
              <a:buClrTx/>
              <a:buFontTx/>
              <a:buChar char="-"/>
            </a:pPr>
            <a:r>
              <a:rPr lang="en-US" sz="2400" dirty="0"/>
              <a:t>RUL_ID: (blank)</a:t>
            </a:r>
          </a:p>
          <a:p>
            <a:pPr lvl="1">
              <a:buClrTx/>
              <a:buFontTx/>
              <a:buChar char="-"/>
            </a:pPr>
            <a:r>
              <a:rPr lang="en-US" sz="2400" dirty="0" err="1"/>
              <a:t>RUL_Yrs</a:t>
            </a:r>
            <a:r>
              <a:rPr lang="en-US" sz="2400" dirty="0"/>
              <a:t>: 0</a:t>
            </a:r>
          </a:p>
          <a:p>
            <a:pPr lvl="1">
              <a:buClrTx/>
              <a:buFontTx/>
              <a:buChar char="-"/>
            </a:pPr>
            <a:r>
              <a:rPr lang="en-US" sz="2400" dirty="0"/>
              <a:t>GSIA_ID: (blank)</a:t>
            </a:r>
          </a:p>
          <a:p>
            <a:pPr lvl="1">
              <a:buClrTx/>
              <a:buFontTx/>
              <a:buChar char="-"/>
            </a:pPr>
            <a:r>
              <a:rPr lang="en-US" sz="2400" dirty="0" err="1"/>
              <a:t>RealizationRatekW</a:t>
            </a:r>
            <a:r>
              <a:rPr lang="en-US" sz="2400" dirty="0"/>
              <a:t>/kWh/</a:t>
            </a:r>
            <a:r>
              <a:rPr lang="en-US" sz="2400" dirty="0" err="1"/>
              <a:t>Therm</a:t>
            </a:r>
            <a:r>
              <a:rPr lang="en-US" sz="2400" dirty="0"/>
              <a:t>: 1</a:t>
            </a:r>
          </a:p>
          <a:p>
            <a:pPr lvl="1">
              <a:buClrTx/>
              <a:buFontTx/>
              <a:buChar char="-"/>
            </a:pPr>
            <a:r>
              <a:rPr lang="en-US" sz="2400" dirty="0" err="1"/>
              <a:t>InstallationRatekW</a:t>
            </a:r>
            <a:r>
              <a:rPr lang="en-US" sz="2400" dirty="0"/>
              <a:t>/kWh/</a:t>
            </a:r>
            <a:r>
              <a:rPr lang="en-US" sz="2400" dirty="0" err="1"/>
              <a:t>Therm</a:t>
            </a:r>
            <a:r>
              <a:rPr lang="en-US" sz="2400" dirty="0"/>
              <a:t>: 1</a:t>
            </a:r>
          </a:p>
          <a:p>
            <a:pPr marL="228595" lvl="1" indent="0">
              <a:buClrTx/>
              <a:buNone/>
            </a:pPr>
            <a:endParaRPr lang="en-US" sz="2400" dirty="0"/>
          </a:p>
          <a:p>
            <a:pPr lvl="1">
              <a:buClrTx/>
              <a:buFontTx/>
              <a:buChar char="-"/>
            </a:pPr>
            <a:endParaRPr lang="en-US" sz="2400" dirty="0"/>
          </a:p>
          <a:p>
            <a:pPr lvl="1">
              <a:buClrTx/>
              <a:buFontTx/>
              <a:buChar char="-"/>
            </a:pPr>
            <a:endParaRPr lang="en-US" sz="2400" dirty="0"/>
          </a:p>
          <a:p>
            <a:pPr lvl="1">
              <a:buClrTx/>
              <a:buFontTx/>
              <a:buChar char="-"/>
            </a:pPr>
            <a:endParaRPr lang="en-US" sz="2400" dirty="0">
              <a:latin typeface="+mn-lt"/>
            </a:endParaRPr>
          </a:p>
          <a:p>
            <a:pPr lvl="1">
              <a:buClrTx/>
              <a:buFontTx/>
              <a:buChar char="-"/>
            </a:pPr>
            <a:endParaRPr lang="en-US" sz="2400" dirty="0">
              <a:latin typeface="+mn-lt"/>
            </a:endParaRPr>
          </a:p>
          <a:p>
            <a:pPr marL="228595" lvl="1" indent="0">
              <a:buClrTx/>
              <a:buNone/>
            </a:pPr>
            <a:endParaRPr lang="en-US" sz="2400" dirty="0">
              <a:latin typeface="+mn-lt"/>
            </a:endParaRPr>
          </a:p>
          <a:p>
            <a:pPr lvl="2">
              <a:buClrTx/>
              <a:buFontTx/>
              <a:buChar char="-"/>
            </a:pPr>
            <a:endParaRPr lang="en-US" dirty="0"/>
          </a:p>
        </p:txBody>
      </p:sp>
      <p:pic>
        <p:nvPicPr>
          <p:cNvPr id="7" name="Picture 6"/>
          <p:cNvPicPr>
            <a:picLocks noChangeAspect="1"/>
          </p:cNvPicPr>
          <p:nvPr/>
        </p:nvPicPr>
        <p:blipFill>
          <a:blip r:embed="rId3"/>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372103912"/>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A654C5F7-D6FB-4AE1-89B6-936949E9BACB}"/>
              </a:ext>
            </a:extLst>
          </p:cNvPr>
          <p:cNvSpPr>
            <a:spLocks noGrp="1"/>
          </p:cNvSpPr>
          <p:nvPr>
            <p:ph type="sldNum" sz="quarter" idx="12"/>
          </p:nvPr>
        </p:nvSpPr>
        <p:spPr/>
        <p:txBody>
          <a:bodyPr/>
          <a:lstStyle/>
          <a:p>
            <a:fld id="{7E0D9DA9-5B82-4194-9CC5-617E737A7C31}" type="slidenum">
              <a:rPr lang="en-US" smtClean="0"/>
              <a:t>29</a:t>
            </a:fld>
            <a:endParaRPr lang="en-US"/>
          </a:p>
        </p:txBody>
      </p:sp>
      <p:sp>
        <p:nvSpPr>
          <p:cNvPr id="4" name="Title 1">
            <a:extLst>
              <a:ext uri="{FF2B5EF4-FFF2-40B4-BE49-F238E27FC236}">
                <a16:creationId xmlns="" xmlns:a16="http://schemas.microsoft.com/office/drawing/2014/main" id="{41A1FFAF-547C-4134-829A-EAF564817DBA}"/>
              </a:ext>
            </a:extLst>
          </p:cNvPr>
          <p:cNvSpPr txBox="1">
            <a:spLocks/>
          </p:cNvSpPr>
          <p:nvPr/>
        </p:nvSpPr>
        <p:spPr>
          <a:xfrm>
            <a:off x="285717" y="288763"/>
            <a:ext cx="8338189" cy="1053537"/>
          </a:xfrm>
          <a:prstGeom prst="rect">
            <a:avLst/>
          </a:prstGeom>
        </p:spPr>
        <p:txBody>
          <a:bodyPr/>
          <a:lstStyle>
            <a:lvl1pPr algn="l" defTabSz="914377" rtl="0" eaLnBrk="1" latinLnBrk="0" hangingPunct="1">
              <a:lnSpc>
                <a:spcPts val="4600"/>
              </a:lnSpc>
              <a:spcBef>
                <a:spcPct val="0"/>
              </a:spcBef>
              <a:buNone/>
              <a:defRPr sz="3600" kern="1200">
                <a:solidFill>
                  <a:srgbClr val="008CA7"/>
                </a:solidFill>
                <a:latin typeface="Franklin Gothic Medium" panose="020B0603020102020204" pitchFamily="34" charset="0"/>
                <a:ea typeface="+mj-ea"/>
                <a:cs typeface="+mj-cs"/>
              </a:defRPr>
            </a:lvl1pPr>
          </a:lstStyle>
          <a:p>
            <a:r>
              <a:rPr lang="en-US" sz="3200" dirty="0">
                <a:solidFill>
                  <a:schemeClr val="tx1"/>
                </a:solidFill>
                <a:latin typeface="Segoe UI Light" panose="020B0502040204020203" pitchFamily="34" charset="0"/>
              </a:rPr>
              <a:t>Example 1: Residential Deemed Measure.csv</a:t>
            </a:r>
          </a:p>
        </p:txBody>
      </p:sp>
      <p:sp>
        <p:nvSpPr>
          <p:cNvPr id="5" name="Content Placeholder 2">
            <a:extLst>
              <a:ext uri="{FF2B5EF4-FFF2-40B4-BE49-F238E27FC236}">
                <a16:creationId xmlns="" xmlns:a16="http://schemas.microsoft.com/office/drawing/2014/main" id="{E6A4F461-5425-4335-A988-4BAD8ECF7698}"/>
              </a:ext>
            </a:extLst>
          </p:cNvPr>
          <p:cNvSpPr txBox="1">
            <a:spLocks/>
          </p:cNvSpPr>
          <p:nvPr/>
        </p:nvSpPr>
        <p:spPr>
          <a:xfrm>
            <a:off x="575733" y="943583"/>
            <a:ext cx="11269134" cy="5428091"/>
          </a:xfrm>
          <a:prstGeom prst="rect">
            <a:avLst/>
          </a:prstGeom>
        </p:spPr>
        <p:txBody>
          <a:bodyPr/>
          <a:lstStyle>
            <a:lvl1pPr marL="182875" indent="-228594" algn="l" defTabSz="914377" rtl="0" eaLnBrk="1" latinLnBrk="0" hangingPunct="1">
              <a:lnSpc>
                <a:spcPct val="100000"/>
              </a:lnSpc>
              <a:spcBef>
                <a:spcPts val="600"/>
              </a:spcBef>
              <a:spcAft>
                <a:spcPts val="600"/>
              </a:spcAft>
              <a:buClr>
                <a:srgbClr val="008CA7"/>
              </a:buClr>
              <a:buFont typeface="Symbol" panose="05050102010706020507" pitchFamily="18" charset="2"/>
              <a:buChar char="·"/>
              <a:defRPr sz="2400" kern="1200">
                <a:solidFill>
                  <a:schemeClr val="tx1"/>
                </a:solidFill>
                <a:latin typeface="Franklin Gothic Book" panose="020B0503020102020204" pitchFamily="34" charset="0"/>
                <a:ea typeface="+mn-ea"/>
                <a:cs typeface="+mn-cs"/>
              </a:defRPr>
            </a:lvl1pPr>
            <a:lvl2pPr marL="457189"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baseline="0">
                <a:solidFill>
                  <a:schemeClr val="tx1"/>
                </a:solidFill>
                <a:latin typeface="Franklin Gothic Book" panose="020B0503020102020204" pitchFamily="34" charset="0"/>
                <a:ea typeface="+mn-ea"/>
                <a:cs typeface="+mn-cs"/>
              </a:defRPr>
            </a:lvl2pPr>
            <a:lvl3pPr marL="731502"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2000" kern="1200">
                <a:solidFill>
                  <a:schemeClr val="tx1"/>
                </a:solidFill>
                <a:latin typeface="Franklin Gothic Book" panose="020B0503020102020204" pitchFamily="34" charset="0"/>
                <a:ea typeface="+mn-ea"/>
                <a:cs typeface="+mn-cs"/>
              </a:defRPr>
            </a:lvl3pPr>
            <a:lvl4pPr marL="1005815"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a:solidFill>
                  <a:schemeClr val="tx1"/>
                </a:solidFill>
                <a:latin typeface="Franklin Gothic Book" panose="020B0503020102020204" pitchFamily="34" charset="0"/>
                <a:ea typeface="+mn-ea"/>
                <a:cs typeface="+mn-cs"/>
              </a:defRPr>
            </a:lvl4pPr>
            <a:lvl5pPr marL="1188690"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1800" kern="1200">
                <a:solidFill>
                  <a:schemeClr val="tx1"/>
                </a:solidFill>
                <a:latin typeface="Franklin Gothic Book" panose="020B05030201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Tx/>
              <a:buFont typeface="Arial" panose="020B0604020202020204" pitchFamily="34" charset="0"/>
              <a:buChar char="•"/>
            </a:pPr>
            <a:r>
              <a:rPr lang="en-US" dirty="0">
                <a:solidFill>
                  <a:schemeClr val="tx2"/>
                </a:solidFill>
                <a:latin typeface="+mn-lt"/>
              </a:rPr>
              <a:t>Enter (cont’d):</a:t>
            </a:r>
          </a:p>
          <a:p>
            <a:pPr lvl="1">
              <a:buClrTx/>
              <a:buFontTx/>
              <a:buChar char="-"/>
            </a:pPr>
            <a:r>
              <a:rPr lang="en-US" sz="2400" dirty="0" err="1">
                <a:latin typeface="+mn-lt"/>
              </a:rPr>
              <a:t>Residential_Flag</a:t>
            </a:r>
            <a:r>
              <a:rPr lang="en-US" sz="2400" dirty="0">
                <a:latin typeface="+mn-lt"/>
              </a:rPr>
              <a:t>: 1</a:t>
            </a:r>
          </a:p>
          <a:p>
            <a:pPr lvl="1">
              <a:buClrTx/>
              <a:buFontTx/>
              <a:buChar char="-"/>
            </a:pPr>
            <a:r>
              <a:rPr lang="en-US" sz="2400" dirty="0" err="1">
                <a:latin typeface="+mn-lt"/>
              </a:rPr>
              <a:t>Upstream_Flag</a:t>
            </a:r>
            <a:r>
              <a:rPr lang="en-US" sz="2400" dirty="0">
                <a:latin typeface="+mn-lt"/>
              </a:rPr>
              <a:t>: 0</a:t>
            </a:r>
          </a:p>
          <a:p>
            <a:pPr lvl="1">
              <a:buClrTx/>
              <a:buFontTx/>
              <a:buChar char="-"/>
            </a:pPr>
            <a:r>
              <a:rPr lang="en-US" sz="2400" dirty="0">
                <a:latin typeface="+mn-lt"/>
              </a:rPr>
              <a:t>PA: SCE</a:t>
            </a:r>
          </a:p>
          <a:p>
            <a:pPr lvl="1">
              <a:buClrTx/>
              <a:buFontTx/>
              <a:buChar char="-"/>
            </a:pPr>
            <a:r>
              <a:rPr lang="en-US" sz="2400" dirty="0" err="1">
                <a:latin typeface="+mn-lt"/>
              </a:rPr>
              <a:t>MarketEffectsBenefits</a:t>
            </a:r>
            <a:r>
              <a:rPr lang="en-US" sz="2400" dirty="0">
                <a:latin typeface="+mn-lt"/>
              </a:rPr>
              <a:t>: 0.05</a:t>
            </a:r>
          </a:p>
          <a:p>
            <a:pPr lvl="1">
              <a:buClrTx/>
              <a:buFontTx/>
              <a:buChar char="-"/>
            </a:pPr>
            <a:r>
              <a:rPr lang="en-US" sz="2400" dirty="0" err="1">
                <a:latin typeface="+mn-lt"/>
              </a:rPr>
              <a:t>MarketEffectsCosts</a:t>
            </a:r>
            <a:r>
              <a:rPr lang="en-US" sz="2400" dirty="0">
                <a:latin typeface="+mn-lt"/>
              </a:rPr>
              <a:t>: 0.05</a:t>
            </a:r>
          </a:p>
          <a:p>
            <a:pPr lvl="1">
              <a:buClrTx/>
              <a:buFontTx/>
              <a:buChar char="-"/>
            </a:pPr>
            <a:r>
              <a:rPr lang="en-US" sz="2400" dirty="0" err="1">
                <a:latin typeface="+mn-lt"/>
              </a:rPr>
              <a:t>RateScheduleElec</a:t>
            </a:r>
            <a:r>
              <a:rPr lang="en-US" sz="2400" dirty="0">
                <a:latin typeface="+mn-lt"/>
              </a:rPr>
              <a:t>/</a:t>
            </a:r>
            <a:r>
              <a:rPr lang="en-US" sz="2400" dirty="0" err="1">
                <a:latin typeface="+mn-lt"/>
              </a:rPr>
              <a:t>RateScheduleGas</a:t>
            </a:r>
            <a:r>
              <a:rPr lang="en-US" sz="2400" dirty="0">
                <a:latin typeface="+mn-lt"/>
              </a:rPr>
              <a:t>/</a:t>
            </a:r>
            <a:r>
              <a:rPr lang="en-US" sz="2400" dirty="0" err="1">
                <a:latin typeface="+mn-lt"/>
              </a:rPr>
              <a:t>CombustionType</a:t>
            </a:r>
            <a:r>
              <a:rPr lang="en-US" sz="2400" dirty="0">
                <a:latin typeface="+mn-lt"/>
              </a:rPr>
              <a:t>: (blank)</a:t>
            </a:r>
          </a:p>
          <a:p>
            <a:pPr lvl="1">
              <a:buClrTx/>
              <a:buFontTx/>
              <a:buChar char="-"/>
            </a:pPr>
            <a:r>
              <a:rPr lang="en-US" sz="2400" dirty="0" err="1">
                <a:latin typeface="+mn-lt"/>
              </a:rPr>
              <a:t>MeasInflation</a:t>
            </a:r>
            <a:r>
              <a:rPr lang="en-US" sz="2400" dirty="0">
                <a:latin typeface="+mn-lt"/>
              </a:rPr>
              <a:t>: 0</a:t>
            </a:r>
          </a:p>
          <a:p>
            <a:pPr lvl="1">
              <a:buClrTx/>
              <a:buFontTx/>
              <a:buChar char="-"/>
            </a:pPr>
            <a:r>
              <a:rPr lang="en-US" sz="2400" dirty="0">
                <a:latin typeface="+mn-lt"/>
              </a:rPr>
              <a:t>Comments: (blank)</a:t>
            </a:r>
            <a:endParaRPr lang="en-US" sz="2800" dirty="0"/>
          </a:p>
          <a:p>
            <a:pPr>
              <a:buClrTx/>
            </a:pPr>
            <a:r>
              <a:rPr lang="en-US" dirty="0">
                <a:solidFill>
                  <a:schemeClr val="tx2"/>
                </a:solidFill>
                <a:latin typeface="+mn-lt"/>
              </a:rPr>
              <a:t>Now ready to run the CET file.</a:t>
            </a:r>
          </a:p>
          <a:p>
            <a:pPr>
              <a:buClrTx/>
            </a:pPr>
            <a:r>
              <a:rPr lang="en-US" dirty="0">
                <a:solidFill>
                  <a:schemeClr val="tx2"/>
                </a:solidFill>
                <a:latin typeface="+mn-lt"/>
              </a:rPr>
              <a:t>Zip the ProgramCost.csv and Measure.csv files into a single zipped folder.  </a:t>
            </a:r>
          </a:p>
          <a:p>
            <a:pPr lvl="1">
              <a:buClrTx/>
              <a:buFontTx/>
              <a:buChar char="-"/>
            </a:pPr>
            <a:r>
              <a:rPr lang="en-US" sz="2400" dirty="0">
                <a:latin typeface="+mn-lt"/>
              </a:rPr>
              <a:t>Can be named anything you’d like.</a:t>
            </a:r>
          </a:p>
          <a:p>
            <a:pPr lvl="1">
              <a:buClrTx/>
              <a:buFontTx/>
              <a:buChar char="-"/>
            </a:pPr>
            <a:endParaRPr lang="en-US" dirty="0">
              <a:solidFill>
                <a:schemeClr val="tx2"/>
              </a:solidFill>
              <a:latin typeface="+mn-lt"/>
            </a:endParaRPr>
          </a:p>
          <a:p>
            <a:pPr>
              <a:buClrTx/>
            </a:pPr>
            <a:endParaRPr lang="en-US" dirty="0">
              <a:solidFill>
                <a:schemeClr val="tx2"/>
              </a:solidFill>
              <a:latin typeface="+mn-lt"/>
            </a:endParaRPr>
          </a:p>
          <a:p>
            <a:pPr>
              <a:buClrTx/>
            </a:pPr>
            <a:endParaRPr lang="en-US" dirty="0">
              <a:solidFill>
                <a:schemeClr val="tx2"/>
              </a:solidFill>
              <a:latin typeface="+mn-lt"/>
            </a:endParaRPr>
          </a:p>
          <a:p>
            <a:pPr marL="228595" lvl="1" indent="0">
              <a:buClrTx/>
              <a:buNone/>
            </a:pPr>
            <a:endParaRPr lang="en-US" sz="2400" dirty="0"/>
          </a:p>
          <a:p>
            <a:pPr lvl="1">
              <a:buClrTx/>
              <a:buFontTx/>
              <a:buChar char="-"/>
            </a:pPr>
            <a:endParaRPr lang="en-US" sz="2400" dirty="0"/>
          </a:p>
          <a:p>
            <a:pPr lvl="1">
              <a:buClrTx/>
              <a:buFontTx/>
              <a:buChar char="-"/>
            </a:pPr>
            <a:endParaRPr lang="en-US" sz="2400" dirty="0"/>
          </a:p>
          <a:p>
            <a:pPr lvl="1">
              <a:buClrTx/>
              <a:buFontTx/>
              <a:buChar char="-"/>
            </a:pPr>
            <a:endParaRPr lang="en-US" sz="2400" dirty="0">
              <a:latin typeface="+mn-lt"/>
            </a:endParaRPr>
          </a:p>
          <a:p>
            <a:pPr lvl="1">
              <a:buClrTx/>
              <a:buFontTx/>
              <a:buChar char="-"/>
            </a:pPr>
            <a:endParaRPr lang="en-US" sz="2400" dirty="0">
              <a:latin typeface="+mn-lt"/>
            </a:endParaRPr>
          </a:p>
          <a:p>
            <a:pPr marL="228595" lvl="1" indent="0">
              <a:buClrTx/>
              <a:buNone/>
            </a:pPr>
            <a:endParaRPr lang="en-US" sz="2400" dirty="0">
              <a:latin typeface="+mn-lt"/>
            </a:endParaRPr>
          </a:p>
          <a:p>
            <a:pPr lvl="2">
              <a:buClrTx/>
              <a:buFontTx/>
              <a:buChar char="-"/>
            </a:pPr>
            <a:endParaRPr lang="en-US" dirty="0"/>
          </a:p>
        </p:txBody>
      </p:sp>
      <p:pic>
        <p:nvPicPr>
          <p:cNvPr id="7" name="Picture 6"/>
          <p:cNvPicPr>
            <a:picLocks noChangeAspect="1"/>
          </p:cNvPicPr>
          <p:nvPr/>
        </p:nvPicPr>
        <p:blipFill>
          <a:blip r:embed="rId3"/>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3949194060"/>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63769" y="1059462"/>
            <a:ext cx="11264462" cy="4524315"/>
          </a:xfrm>
          <a:prstGeom prst="rect">
            <a:avLst/>
          </a:prstGeom>
        </p:spPr>
        <p:txBody>
          <a:bodyPr wrap="square">
            <a:spAutoFit/>
          </a:bodyPr>
          <a:lstStyle/>
          <a:p>
            <a:pPr marL="457200" indent="-457200">
              <a:buFont typeface="Arial" panose="020B0604020202020204" pitchFamily="34" charset="0"/>
              <a:buChar char="•"/>
            </a:pPr>
            <a:endParaRPr lang="en-US" sz="2400" dirty="0"/>
          </a:p>
          <a:p>
            <a:pPr marL="457200" indent="-457200">
              <a:buFont typeface="Arial" panose="020B0604020202020204" pitchFamily="34" charset="0"/>
              <a:buChar char="•"/>
            </a:pPr>
            <a:r>
              <a:rPr lang="en-US" sz="2400" dirty="0">
                <a:solidFill>
                  <a:srgbClr val="0070C0"/>
                </a:solidFill>
              </a:rPr>
              <a:t>Energy Efficiency funding comes directly from the ratepayers.</a:t>
            </a:r>
          </a:p>
          <a:p>
            <a:pPr marL="457200" indent="-457200">
              <a:buFont typeface="Arial" panose="020B0604020202020204" pitchFamily="34" charset="0"/>
              <a:buChar char="•"/>
            </a:pPr>
            <a:endParaRPr lang="en-US" sz="2400" dirty="0">
              <a:solidFill>
                <a:srgbClr val="0070C0"/>
              </a:solidFill>
            </a:endParaRPr>
          </a:p>
          <a:p>
            <a:pPr marL="457200" indent="-457200">
              <a:buFont typeface="Arial" panose="020B0604020202020204" pitchFamily="34" charset="0"/>
              <a:buChar char="•"/>
            </a:pPr>
            <a:r>
              <a:rPr lang="en-US" sz="2400" dirty="0">
                <a:solidFill>
                  <a:srgbClr val="0070C0"/>
                </a:solidFill>
              </a:rPr>
              <a:t>A cost effective portfolio is required by regulatory statute to ensure that Energy Efficiency programs are spending ratepayer dollars effectively and efficiently.</a:t>
            </a:r>
          </a:p>
          <a:p>
            <a:pPr marL="457200" indent="-457200">
              <a:buFont typeface="Arial" panose="020B0604020202020204" pitchFamily="34" charset="0"/>
              <a:buChar char="•"/>
            </a:pPr>
            <a:endParaRPr lang="en-US" sz="2400" dirty="0">
              <a:solidFill>
                <a:srgbClr val="0070C0"/>
              </a:solidFill>
            </a:endParaRPr>
          </a:p>
          <a:p>
            <a:pPr marL="457200" indent="-457200">
              <a:buFont typeface="Arial" panose="020B0604020202020204" pitchFamily="34" charset="0"/>
              <a:buChar char="•"/>
            </a:pPr>
            <a:r>
              <a:rPr lang="en-US" sz="2400" dirty="0">
                <a:solidFill>
                  <a:srgbClr val="0070C0"/>
                </a:solidFill>
              </a:rPr>
              <a:t>Cost effectiveness calculations are performed on both a prospective and retrospective basis.</a:t>
            </a:r>
          </a:p>
          <a:p>
            <a:pPr marL="914400" lvl="1" indent="-457200">
              <a:buFontTx/>
              <a:buChar char="-"/>
            </a:pPr>
            <a:r>
              <a:rPr lang="en-US" sz="2400" dirty="0"/>
              <a:t>TRC calculations used as an assessment of both budgets and actual expenditures.</a:t>
            </a:r>
          </a:p>
          <a:p>
            <a:pPr marL="914400" lvl="1" indent="-457200">
              <a:buFontTx/>
              <a:buChar char="-"/>
            </a:pPr>
            <a:r>
              <a:rPr lang="en-US" sz="2400" dirty="0"/>
              <a:t>Annual Budget Advice Letter (ABAL) -&gt; Annual Reporting (ex-ante) -&gt; Ex-Post Evaluation</a:t>
            </a:r>
          </a:p>
          <a:p>
            <a:endParaRPr lang="en-US" sz="2400" dirty="0"/>
          </a:p>
        </p:txBody>
      </p:sp>
      <p:sp>
        <p:nvSpPr>
          <p:cNvPr id="4" name="Slide Number Placeholder 3"/>
          <p:cNvSpPr>
            <a:spLocks noGrp="1"/>
          </p:cNvSpPr>
          <p:nvPr>
            <p:ph type="sldNum" sz="quarter" idx="12"/>
          </p:nvPr>
        </p:nvSpPr>
        <p:spPr/>
        <p:txBody>
          <a:bodyPr/>
          <a:lstStyle/>
          <a:p>
            <a:fld id="{33A416C9-3E56-4356-B5A5-07CC0717963B}" type="slidenum">
              <a:rPr lang="en-US" smtClean="0"/>
              <a:pPr/>
              <a:t>3</a:t>
            </a:fld>
            <a:endParaRPr lang="en-US" dirty="0"/>
          </a:p>
        </p:txBody>
      </p:sp>
      <p:sp>
        <p:nvSpPr>
          <p:cNvPr id="2" name="Title 1"/>
          <p:cNvSpPr>
            <a:spLocks noGrp="1"/>
          </p:cNvSpPr>
          <p:nvPr>
            <p:ph type="title" idx="4294967295"/>
          </p:nvPr>
        </p:nvSpPr>
        <p:spPr>
          <a:xfrm>
            <a:off x="355441" y="228600"/>
            <a:ext cx="10515600" cy="841375"/>
          </a:xfrm>
        </p:spPr>
        <p:txBody>
          <a:bodyPr/>
          <a:lstStyle/>
          <a:p>
            <a:r>
              <a:rPr lang="en-US" dirty="0"/>
              <a:t>Why TRC Matters</a:t>
            </a:r>
          </a:p>
        </p:txBody>
      </p:sp>
      <p:sp>
        <p:nvSpPr>
          <p:cNvPr id="3" name="Rectangle 1"/>
          <p:cNvSpPr>
            <a:spLocks noChangeArrowheads="1"/>
          </p:cNvSpPr>
          <p:nvPr/>
        </p:nvSpPr>
        <p:spPr bwMode="auto">
          <a:xfrm>
            <a:off x="0" y="-802160"/>
            <a:ext cx="1846142" cy="206152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112" tIns="914112" rIns="914112" bIns="914112"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400" dirty="0">
              <a:solidFill>
                <a:schemeClr val="bg1">
                  <a:lumMod val="50000"/>
                </a:schemeClr>
              </a:solidFill>
              <a:latin typeface="Segoe UI" panose="020B0502040204020203" pitchFamily="34" charset="0"/>
              <a:ea typeface="Segoe UI" panose="020B0502040204020203" pitchFamily="34" charset="0"/>
              <a:cs typeface="Segoe UI" panose="020B0502040204020203" pitchFamily="34" charset="0"/>
            </a:endParaRPr>
          </a:p>
        </p:txBody>
      </p:sp>
      <p:pic>
        <p:nvPicPr>
          <p:cNvPr id="6" name="Picture 5"/>
          <p:cNvPicPr>
            <a:picLocks noChangeAspect="1"/>
          </p:cNvPicPr>
          <p:nvPr/>
        </p:nvPicPr>
        <p:blipFill>
          <a:blip r:embed="rId3"/>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1235537744"/>
      </p:ext>
    </p:extLst>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 xmlns:a16="http://schemas.microsoft.com/office/drawing/2014/main" id="{49CD7C27-B0B2-40D3-B25C-B629B6427A75}"/>
              </a:ext>
            </a:extLst>
          </p:cNvPr>
          <p:cNvSpPr>
            <a:spLocks noGrp="1"/>
          </p:cNvSpPr>
          <p:nvPr>
            <p:ph type="sldNum" sz="quarter" idx="12"/>
          </p:nvPr>
        </p:nvSpPr>
        <p:spPr/>
        <p:txBody>
          <a:bodyPr/>
          <a:lstStyle/>
          <a:p>
            <a:fld id="{7E0D9DA9-5B82-4194-9CC5-617E737A7C31}" type="slidenum">
              <a:rPr lang="en-US" smtClean="0"/>
              <a:t>30</a:t>
            </a:fld>
            <a:endParaRPr lang="en-US"/>
          </a:p>
        </p:txBody>
      </p:sp>
      <p:sp>
        <p:nvSpPr>
          <p:cNvPr id="2" name="Title 1">
            <a:extLst>
              <a:ext uri="{FF2B5EF4-FFF2-40B4-BE49-F238E27FC236}">
                <a16:creationId xmlns="" xmlns:a16="http://schemas.microsoft.com/office/drawing/2014/main" id="{DB79B79B-D05D-4C45-86FA-D399680CE97C}"/>
              </a:ext>
            </a:extLst>
          </p:cNvPr>
          <p:cNvSpPr>
            <a:spLocks noGrp="1"/>
          </p:cNvSpPr>
          <p:nvPr>
            <p:ph type="title" idx="4294967295"/>
          </p:nvPr>
        </p:nvSpPr>
        <p:spPr>
          <a:xfrm>
            <a:off x="157655" y="203256"/>
            <a:ext cx="10058400" cy="858837"/>
          </a:xfrm>
        </p:spPr>
        <p:txBody>
          <a:bodyPr>
            <a:normAutofit/>
          </a:bodyPr>
          <a:lstStyle/>
          <a:p>
            <a:r>
              <a:rPr lang="en-US" dirty="0">
                <a:cs typeface="Arial" panose="020B0604020202020204" pitchFamily="34" charset="0"/>
              </a:rPr>
              <a:t>Running the CET</a:t>
            </a:r>
          </a:p>
        </p:txBody>
      </p:sp>
      <p:sp>
        <p:nvSpPr>
          <p:cNvPr id="3" name="Content Placeholder 2">
            <a:extLst>
              <a:ext uri="{FF2B5EF4-FFF2-40B4-BE49-F238E27FC236}">
                <a16:creationId xmlns="" xmlns:a16="http://schemas.microsoft.com/office/drawing/2014/main" id="{FF59E710-6C37-46BD-B0A5-A0C01ED0FCCB}"/>
              </a:ext>
            </a:extLst>
          </p:cNvPr>
          <p:cNvSpPr>
            <a:spLocks noGrp="1"/>
          </p:cNvSpPr>
          <p:nvPr>
            <p:ph idx="4294967295"/>
          </p:nvPr>
        </p:nvSpPr>
        <p:spPr>
          <a:xfrm>
            <a:off x="237067" y="999067"/>
            <a:ext cx="11471457" cy="5372607"/>
          </a:xfrm>
        </p:spPr>
        <p:txBody>
          <a:bodyPr>
            <a:normAutofit/>
          </a:bodyPr>
          <a:lstStyle/>
          <a:p>
            <a:r>
              <a:rPr lang="en-US" dirty="0">
                <a:solidFill>
                  <a:schemeClr val="tx2"/>
                </a:solidFill>
                <a:latin typeface="+mn-lt"/>
                <a:cs typeface="Arial" panose="020B0604020202020204" pitchFamily="34" charset="0"/>
              </a:rPr>
              <a:t>In CEDARS, click the Cost Effectiveness Tool (CET) tab at the top.</a:t>
            </a:r>
          </a:p>
          <a:p>
            <a:r>
              <a:rPr lang="en-US" dirty="0">
                <a:solidFill>
                  <a:schemeClr val="tx2"/>
                </a:solidFill>
                <a:latin typeface="+mn-lt"/>
                <a:cs typeface="Arial" panose="020B0604020202020204" pitchFamily="34" charset="0"/>
              </a:rPr>
              <a:t>Click the orange 'Run CET' button at the top of the CET page, and a window will pop up.</a:t>
            </a:r>
          </a:p>
          <a:p>
            <a:pPr lvl="1"/>
            <a:endParaRPr lang="en-US" dirty="0">
              <a:latin typeface="+mn-lt"/>
              <a:cs typeface="Arial" panose="020B0604020202020204" pitchFamily="34" charset="0"/>
            </a:endParaRPr>
          </a:p>
          <a:p>
            <a:pPr lvl="1"/>
            <a:endParaRPr lang="en-US" dirty="0">
              <a:latin typeface="+mn-lt"/>
              <a:cs typeface="Arial" panose="020B0604020202020204" pitchFamily="34" charset="0"/>
            </a:endParaRPr>
          </a:p>
          <a:p>
            <a:pPr lvl="1"/>
            <a:r>
              <a:rPr lang="en-US" dirty="0">
                <a:latin typeface="+mn-lt"/>
                <a:cs typeface="Arial" panose="020B0604020202020204" pitchFamily="34" charset="0"/>
              </a:rPr>
              <a:t>Select the appropriate First Year and Avoided Costs versions</a:t>
            </a:r>
          </a:p>
          <a:p>
            <a:pPr lvl="2"/>
            <a:r>
              <a:rPr lang="en-US" dirty="0">
                <a:latin typeface="+mn-lt"/>
                <a:cs typeface="Arial" panose="020B0604020202020204" pitchFamily="34" charset="0"/>
              </a:rPr>
              <a:t>First Year = 2019</a:t>
            </a:r>
          </a:p>
          <a:p>
            <a:pPr lvl="2"/>
            <a:r>
              <a:rPr lang="en-US" dirty="0">
                <a:latin typeface="+mn-lt"/>
                <a:cs typeface="Arial" panose="020B0604020202020204" pitchFamily="34" charset="0"/>
              </a:rPr>
              <a:t>Avoided Costs = 2019</a:t>
            </a:r>
          </a:p>
          <a:p>
            <a:pPr lvl="1"/>
            <a:r>
              <a:rPr lang="en-US" dirty="0">
                <a:latin typeface="+mn-lt"/>
                <a:cs typeface="Arial" panose="020B0604020202020204" pitchFamily="34" charset="0"/>
              </a:rPr>
              <a:t>Select the CET input .zip file you prepared on your local machine</a:t>
            </a:r>
          </a:p>
          <a:p>
            <a:pPr lvl="1"/>
            <a:r>
              <a:rPr lang="en-US" dirty="0">
                <a:latin typeface="+mn-lt"/>
                <a:cs typeface="Arial" panose="020B0604020202020204" pitchFamily="34" charset="0"/>
              </a:rPr>
              <a:t>Click the 'Run CET' button; your job will be queued for processing</a:t>
            </a:r>
          </a:p>
          <a:p>
            <a:endParaRPr lang="en-US" dirty="0">
              <a:solidFill>
                <a:schemeClr val="tx2"/>
              </a:solidFill>
              <a:latin typeface="+mn-lt"/>
              <a:cs typeface="Arial" panose="020B0604020202020204" pitchFamily="34" charset="0"/>
            </a:endParaRPr>
          </a:p>
          <a:p>
            <a:r>
              <a:rPr lang="en-US" dirty="0">
                <a:solidFill>
                  <a:schemeClr val="tx2"/>
                </a:solidFill>
                <a:latin typeface="+mn-lt"/>
                <a:cs typeface="Arial" panose="020B0604020202020204" pitchFamily="34" charset="0"/>
              </a:rPr>
              <a:t>The window will close and your submission will appear as the most recent job in your CET upload history.</a:t>
            </a:r>
          </a:p>
          <a:p>
            <a:r>
              <a:rPr lang="en-US" dirty="0">
                <a:solidFill>
                  <a:schemeClr val="tx2"/>
                </a:solidFill>
                <a:latin typeface="+mn-lt"/>
                <a:cs typeface="Arial" panose="020B0604020202020204" pitchFamily="34" charset="0"/>
              </a:rPr>
              <a:t>CEDARS only generates cost effectiveness results once all QC is passed.</a:t>
            </a:r>
          </a:p>
          <a:p>
            <a:r>
              <a:rPr lang="en-US" dirty="0">
                <a:solidFill>
                  <a:schemeClr val="tx2"/>
                </a:solidFill>
                <a:latin typeface="+mn-lt"/>
                <a:cs typeface="Arial" panose="020B0604020202020204" pitchFamily="34" charset="0"/>
              </a:rPr>
              <a:t>You will also receive an email confirming the submission and the status.</a:t>
            </a:r>
          </a:p>
        </p:txBody>
      </p:sp>
      <p:pic>
        <p:nvPicPr>
          <p:cNvPr id="6" name="Picture 5"/>
          <p:cNvPicPr>
            <a:picLocks noChangeAspect="1"/>
          </p:cNvPicPr>
          <p:nvPr/>
        </p:nvPicPr>
        <p:blipFill>
          <a:blip r:embed="rId3"/>
          <a:stretch>
            <a:fillRect/>
          </a:stretch>
        </p:blipFill>
        <p:spPr>
          <a:xfrm>
            <a:off x="9017380" y="6371674"/>
            <a:ext cx="3174620" cy="486325"/>
          </a:xfrm>
          <a:prstGeom prst="rect">
            <a:avLst/>
          </a:prstGeom>
        </p:spPr>
      </p:pic>
      <p:pic>
        <p:nvPicPr>
          <p:cNvPr id="4" name="Picture 3">
            <a:extLst>
              <a:ext uri="{FF2B5EF4-FFF2-40B4-BE49-F238E27FC236}">
                <a16:creationId xmlns="" xmlns:a16="http://schemas.microsoft.com/office/drawing/2014/main" id="{79579560-69A1-40F7-838B-C8755C7981DC}"/>
              </a:ext>
            </a:extLst>
          </p:cNvPr>
          <p:cNvPicPr>
            <a:picLocks noChangeAspect="1"/>
          </p:cNvPicPr>
          <p:nvPr/>
        </p:nvPicPr>
        <p:blipFill>
          <a:blip r:embed="rId4"/>
          <a:stretch>
            <a:fillRect/>
          </a:stretch>
        </p:blipFill>
        <p:spPr>
          <a:xfrm>
            <a:off x="694082" y="1857904"/>
            <a:ext cx="1600200" cy="504825"/>
          </a:xfrm>
          <a:prstGeom prst="rect">
            <a:avLst/>
          </a:prstGeom>
        </p:spPr>
      </p:pic>
      <p:pic>
        <p:nvPicPr>
          <p:cNvPr id="7" name="Picture 6">
            <a:extLst>
              <a:ext uri="{FF2B5EF4-FFF2-40B4-BE49-F238E27FC236}">
                <a16:creationId xmlns="" xmlns:a16="http://schemas.microsoft.com/office/drawing/2014/main" id="{3666303A-8817-4C28-8065-5C4DE6F20E54}"/>
              </a:ext>
            </a:extLst>
          </p:cNvPr>
          <p:cNvPicPr>
            <a:picLocks noChangeAspect="1"/>
          </p:cNvPicPr>
          <p:nvPr/>
        </p:nvPicPr>
        <p:blipFill>
          <a:blip r:embed="rId5"/>
          <a:stretch>
            <a:fillRect/>
          </a:stretch>
        </p:blipFill>
        <p:spPr>
          <a:xfrm>
            <a:off x="8963207" y="2561512"/>
            <a:ext cx="2505696" cy="1369092"/>
          </a:xfrm>
          <a:prstGeom prst="rect">
            <a:avLst/>
          </a:prstGeom>
        </p:spPr>
      </p:pic>
    </p:spTree>
    <p:extLst>
      <p:ext uri="{BB962C8B-B14F-4D97-AF65-F5344CB8AC3E}">
        <p14:creationId xmlns:p14="http://schemas.microsoft.com/office/powerpoint/2010/main" val="4066660054"/>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A654C5F7-D6FB-4AE1-89B6-936949E9BACB}"/>
              </a:ext>
            </a:extLst>
          </p:cNvPr>
          <p:cNvSpPr>
            <a:spLocks noGrp="1"/>
          </p:cNvSpPr>
          <p:nvPr>
            <p:ph type="sldNum" sz="quarter" idx="12"/>
          </p:nvPr>
        </p:nvSpPr>
        <p:spPr/>
        <p:txBody>
          <a:bodyPr/>
          <a:lstStyle/>
          <a:p>
            <a:fld id="{7E0D9DA9-5B82-4194-9CC5-617E737A7C31}" type="slidenum">
              <a:rPr lang="en-US" smtClean="0"/>
              <a:t>31</a:t>
            </a:fld>
            <a:endParaRPr lang="en-US"/>
          </a:p>
        </p:txBody>
      </p:sp>
      <p:sp>
        <p:nvSpPr>
          <p:cNvPr id="4" name="Title 1">
            <a:extLst>
              <a:ext uri="{FF2B5EF4-FFF2-40B4-BE49-F238E27FC236}">
                <a16:creationId xmlns="" xmlns:a16="http://schemas.microsoft.com/office/drawing/2014/main" id="{41A1FFAF-547C-4134-829A-EAF564817DBA}"/>
              </a:ext>
            </a:extLst>
          </p:cNvPr>
          <p:cNvSpPr txBox="1">
            <a:spLocks/>
          </p:cNvSpPr>
          <p:nvPr/>
        </p:nvSpPr>
        <p:spPr>
          <a:xfrm>
            <a:off x="339383" y="279798"/>
            <a:ext cx="8338189" cy="1053537"/>
          </a:xfrm>
          <a:prstGeom prst="rect">
            <a:avLst/>
          </a:prstGeom>
        </p:spPr>
        <p:txBody>
          <a:bodyPr/>
          <a:lstStyle>
            <a:lvl1pPr algn="l" defTabSz="914377" rtl="0" eaLnBrk="1" latinLnBrk="0" hangingPunct="1">
              <a:lnSpc>
                <a:spcPts val="4600"/>
              </a:lnSpc>
              <a:spcBef>
                <a:spcPct val="0"/>
              </a:spcBef>
              <a:buNone/>
              <a:defRPr sz="3600" kern="1200">
                <a:solidFill>
                  <a:srgbClr val="008CA7"/>
                </a:solidFill>
                <a:latin typeface="Franklin Gothic Medium" panose="020B0603020102020204" pitchFamily="34" charset="0"/>
                <a:ea typeface="+mj-ea"/>
                <a:cs typeface="+mj-cs"/>
              </a:defRPr>
            </a:lvl1pPr>
          </a:lstStyle>
          <a:p>
            <a:r>
              <a:rPr lang="en-US" sz="3200" dirty="0">
                <a:solidFill>
                  <a:schemeClr val="tx1"/>
                </a:solidFill>
                <a:latin typeface="Segoe UI Light" panose="020B0502040204020203" pitchFamily="34" charset="0"/>
              </a:rPr>
              <a:t>Example 2: Commercial Custom</a:t>
            </a:r>
          </a:p>
        </p:txBody>
      </p:sp>
      <p:sp>
        <p:nvSpPr>
          <p:cNvPr id="5" name="Content Placeholder 2">
            <a:extLst>
              <a:ext uri="{FF2B5EF4-FFF2-40B4-BE49-F238E27FC236}">
                <a16:creationId xmlns="" xmlns:a16="http://schemas.microsoft.com/office/drawing/2014/main" id="{E6A4F461-5425-4335-A988-4BAD8ECF7698}"/>
              </a:ext>
            </a:extLst>
          </p:cNvPr>
          <p:cNvSpPr txBox="1">
            <a:spLocks/>
          </p:cNvSpPr>
          <p:nvPr/>
        </p:nvSpPr>
        <p:spPr>
          <a:xfrm>
            <a:off x="592667" y="1324868"/>
            <a:ext cx="11387666" cy="4565449"/>
          </a:xfrm>
          <a:prstGeom prst="rect">
            <a:avLst/>
          </a:prstGeom>
        </p:spPr>
        <p:txBody>
          <a:bodyPr/>
          <a:lstStyle>
            <a:lvl1pPr marL="182875" indent="-228594" algn="l" defTabSz="914377" rtl="0" eaLnBrk="1" latinLnBrk="0" hangingPunct="1">
              <a:lnSpc>
                <a:spcPct val="100000"/>
              </a:lnSpc>
              <a:spcBef>
                <a:spcPts val="600"/>
              </a:spcBef>
              <a:spcAft>
                <a:spcPts val="600"/>
              </a:spcAft>
              <a:buClr>
                <a:srgbClr val="008CA7"/>
              </a:buClr>
              <a:buFont typeface="Symbol" panose="05050102010706020507" pitchFamily="18" charset="2"/>
              <a:buChar char="·"/>
              <a:defRPr sz="2400" kern="1200">
                <a:solidFill>
                  <a:schemeClr val="tx1"/>
                </a:solidFill>
                <a:latin typeface="Franklin Gothic Book" panose="020B0503020102020204" pitchFamily="34" charset="0"/>
                <a:ea typeface="+mn-ea"/>
                <a:cs typeface="+mn-cs"/>
              </a:defRPr>
            </a:lvl1pPr>
            <a:lvl2pPr marL="457189"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baseline="0">
                <a:solidFill>
                  <a:schemeClr val="tx1"/>
                </a:solidFill>
                <a:latin typeface="Franklin Gothic Book" panose="020B0503020102020204" pitchFamily="34" charset="0"/>
                <a:ea typeface="+mn-ea"/>
                <a:cs typeface="+mn-cs"/>
              </a:defRPr>
            </a:lvl2pPr>
            <a:lvl3pPr marL="731502"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2000" kern="1200">
                <a:solidFill>
                  <a:schemeClr val="tx1"/>
                </a:solidFill>
                <a:latin typeface="Franklin Gothic Book" panose="020B0503020102020204" pitchFamily="34" charset="0"/>
                <a:ea typeface="+mn-ea"/>
                <a:cs typeface="+mn-cs"/>
              </a:defRPr>
            </a:lvl3pPr>
            <a:lvl4pPr marL="1005815"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a:solidFill>
                  <a:schemeClr val="tx1"/>
                </a:solidFill>
                <a:latin typeface="Franklin Gothic Book" panose="020B0503020102020204" pitchFamily="34" charset="0"/>
                <a:ea typeface="+mn-ea"/>
                <a:cs typeface="+mn-cs"/>
              </a:defRPr>
            </a:lvl4pPr>
            <a:lvl5pPr marL="1188690"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1800" kern="1200">
                <a:solidFill>
                  <a:schemeClr val="tx1"/>
                </a:solidFill>
                <a:latin typeface="Franklin Gothic Book" panose="020B05030201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594">
              <a:buClrTx/>
            </a:pPr>
            <a:r>
              <a:rPr lang="en-US" dirty="0">
                <a:solidFill>
                  <a:schemeClr val="tx2"/>
                </a:solidFill>
                <a:latin typeface="+mn-lt"/>
              </a:rPr>
              <a:t>Develop input for a commercial custom program being funded by </a:t>
            </a:r>
            <a:r>
              <a:rPr lang="en-US" dirty="0" smtClean="0">
                <a:solidFill>
                  <a:schemeClr val="tx2"/>
                </a:solidFill>
                <a:latin typeface="+mn-lt"/>
              </a:rPr>
              <a:t>PG&amp;E</a:t>
            </a:r>
            <a:endParaRPr lang="en-US" dirty="0">
              <a:solidFill>
                <a:schemeClr val="tx2"/>
              </a:solidFill>
              <a:latin typeface="+mn-lt"/>
            </a:endParaRPr>
          </a:p>
          <a:p>
            <a:pPr marL="228594">
              <a:buClrTx/>
            </a:pPr>
            <a:endParaRPr lang="en-US" dirty="0">
              <a:solidFill>
                <a:schemeClr val="tx2"/>
              </a:solidFill>
              <a:latin typeface="+mn-lt"/>
            </a:endParaRPr>
          </a:p>
          <a:p>
            <a:pPr marL="228594">
              <a:buClrTx/>
            </a:pPr>
            <a:r>
              <a:rPr lang="en-US" dirty="0">
                <a:solidFill>
                  <a:schemeClr val="tx2"/>
                </a:solidFill>
                <a:latin typeface="+mn-lt"/>
              </a:rPr>
              <a:t>Assumptions:</a:t>
            </a:r>
          </a:p>
          <a:p>
            <a:pPr marL="617213" lvl="2" indent="-342900">
              <a:spcBef>
                <a:spcPts val="600"/>
              </a:spcBef>
              <a:buClrTx/>
              <a:buFontTx/>
              <a:buChar char="-"/>
            </a:pPr>
            <a:r>
              <a:rPr lang="en-US" sz="2400" dirty="0">
                <a:latin typeface="+mn-lt"/>
              </a:rPr>
              <a:t>Measure</a:t>
            </a:r>
            <a:r>
              <a:rPr lang="en-US" sz="2400" dirty="0" smtClean="0">
                <a:latin typeface="+mn-lt"/>
              </a:rPr>
              <a:t>: CHC11</a:t>
            </a:r>
            <a:endParaRPr lang="en-US" sz="2400" dirty="0">
              <a:latin typeface="+mn-lt"/>
            </a:endParaRPr>
          </a:p>
          <a:p>
            <a:pPr marL="617213" lvl="2" indent="-342900">
              <a:spcBef>
                <a:spcPts val="600"/>
              </a:spcBef>
              <a:buClrTx/>
              <a:buFontTx/>
              <a:buChar char="-"/>
            </a:pPr>
            <a:r>
              <a:rPr lang="en-US" sz="2400" dirty="0">
                <a:latin typeface="+mn-lt"/>
              </a:rPr>
              <a:t>Measure Name</a:t>
            </a:r>
            <a:r>
              <a:rPr lang="en-US" sz="2400" dirty="0" smtClean="0">
                <a:latin typeface="+mn-lt"/>
              </a:rPr>
              <a:t>: HVAC </a:t>
            </a:r>
            <a:r>
              <a:rPr lang="en-US" sz="2400" smtClean="0">
                <a:latin typeface="+mn-lt"/>
              </a:rPr>
              <a:t>Retrofit/New-Chillers-Air Cooled-Efficient Unit</a:t>
            </a:r>
            <a:endParaRPr lang="en-US" sz="2400" dirty="0">
              <a:latin typeface="+mn-lt"/>
            </a:endParaRPr>
          </a:p>
          <a:p>
            <a:pPr marL="617213" lvl="2" indent="-342900">
              <a:spcBef>
                <a:spcPts val="600"/>
              </a:spcBef>
              <a:buClrTx/>
              <a:buFontTx/>
              <a:buChar char="-"/>
            </a:pPr>
            <a:r>
              <a:rPr lang="en-US" sz="2400" dirty="0">
                <a:latin typeface="+mn-lt"/>
              </a:rPr>
              <a:t>Target is </a:t>
            </a:r>
            <a:r>
              <a:rPr lang="en-US" sz="2400" dirty="0" smtClean="0">
                <a:latin typeface="+mn-lt"/>
              </a:rPr>
              <a:t>114,750 First </a:t>
            </a:r>
            <a:r>
              <a:rPr lang="en-US" sz="2400" dirty="0" err="1">
                <a:latin typeface="+mn-lt"/>
              </a:rPr>
              <a:t>Yr</a:t>
            </a:r>
            <a:r>
              <a:rPr lang="en-US" sz="2400" dirty="0">
                <a:latin typeface="+mn-lt"/>
              </a:rPr>
              <a:t> Net kWh and </a:t>
            </a:r>
            <a:r>
              <a:rPr lang="en-US" sz="2400" dirty="0" smtClean="0">
                <a:latin typeface="+mn-lt"/>
              </a:rPr>
              <a:t>15 First </a:t>
            </a:r>
            <a:r>
              <a:rPr lang="en-US" sz="2400" dirty="0" err="1">
                <a:latin typeface="+mn-lt"/>
              </a:rPr>
              <a:t>Yr</a:t>
            </a:r>
            <a:r>
              <a:rPr lang="en-US" sz="2400" dirty="0">
                <a:latin typeface="+mn-lt"/>
              </a:rPr>
              <a:t> Net kW </a:t>
            </a:r>
          </a:p>
          <a:p>
            <a:pPr marL="617213" lvl="2" indent="-342900">
              <a:spcBef>
                <a:spcPts val="600"/>
              </a:spcBef>
              <a:buClrTx/>
              <a:buFontTx/>
              <a:buChar char="-"/>
            </a:pPr>
            <a:r>
              <a:rPr lang="en-US" sz="2400" dirty="0">
                <a:latin typeface="+mn-lt"/>
              </a:rPr>
              <a:t>Available in </a:t>
            </a:r>
            <a:r>
              <a:rPr lang="en-US" sz="2400" dirty="0" smtClean="0">
                <a:latin typeface="+mn-lt"/>
              </a:rPr>
              <a:t>PG&amp;E </a:t>
            </a:r>
            <a:r>
              <a:rPr lang="en-US" sz="2400" dirty="0">
                <a:latin typeface="+mn-lt"/>
              </a:rPr>
              <a:t>territory, climate zone 4</a:t>
            </a:r>
          </a:p>
          <a:p>
            <a:pPr marL="548627" lvl="2" indent="0">
              <a:buNone/>
            </a:pPr>
            <a:endParaRPr lang="en-US" sz="2400" dirty="0">
              <a:latin typeface="+mn-lt"/>
            </a:endParaRPr>
          </a:p>
          <a:p>
            <a:pPr lvl="2"/>
            <a:endParaRPr lang="en-US" sz="2400" dirty="0">
              <a:solidFill>
                <a:srgbClr val="FF0000"/>
              </a:solidFill>
              <a:latin typeface="+mn-lt"/>
            </a:endParaRPr>
          </a:p>
        </p:txBody>
      </p:sp>
      <p:pic>
        <p:nvPicPr>
          <p:cNvPr id="7" name="Picture 6"/>
          <p:cNvPicPr>
            <a:picLocks noChangeAspect="1"/>
          </p:cNvPicPr>
          <p:nvPr/>
        </p:nvPicPr>
        <p:blipFill>
          <a:blip r:embed="rId3"/>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4204467503"/>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A654C5F7-D6FB-4AE1-89B6-936949E9BACB}"/>
              </a:ext>
            </a:extLst>
          </p:cNvPr>
          <p:cNvSpPr>
            <a:spLocks noGrp="1"/>
          </p:cNvSpPr>
          <p:nvPr>
            <p:ph type="sldNum" sz="quarter" idx="12"/>
          </p:nvPr>
        </p:nvSpPr>
        <p:spPr/>
        <p:txBody>
          <a:bodyPr/>
          <a:lstStyle/>
          <a:p>
            <a:fld id="{7E0D9DA9-5B82-4194-9CC5-617E737A7C31}" type="slidenum">
              <a:rPr lang="en-US" smtClean="0"/>
              <a:t>32</a:t>
            </a:fld>
            <a:endParaRPr lang="en-US"/>
          </a:p>
        </p:txBody>
      </p:sp>
      <p:sp>
        <p:nvSpPr>
          <p:cNvPr id="4" name="Title 1">
            <a:extLst>
              <a:ext uri="{FF2B5EF4-FFF2-40B4-BE49-F238E27FC236}">
                <a16:creationId xmlns="" xmlns:a16="http://schemas.microsoft.com/office/drawing/2014/main" id="{41A1FFAF-547C-4134-829A-EAF564817DBA}"/>
              </a:ext>
            </a:extLst>
          </p:cNvPr>
          <p:cNvSpPr txBox="1">
            <a:spLocks/>
          </p:cNvSpPr>
          <p:nvPr/>
        </p:nvSpPr>
        <p:spPr>
          <a:xfrm>
            <a:off x="285717" y="288763"/>
            <a:ext cx="11330550" cy="1053537"/>
          </a:xfrm>
          <a:prstGeom prst="rect">
            <a:avLst/>
          </a:prstGeom>
        </p:spPr>
        <p:txBody>
          <a:bodyPr/>
          <a:lstStyle>
            <a:lvl1pPr algn="l" defTabSz="914377" rtl="0" eaLnBrk="1" latinLnBrk="0" hangingPunct="1">
              <a:lnSpc>
                <a:spcPts val="4600"/>
              </a:lnSpc>
              <a:spcBef>
                <a:spcPct val="0"/>
              </a:spcBef>
              <a:buNone/>
              <a:defRPr sz="3600" kern="1200">
                <a:solidFill>
                  <a:srgbClr val="008CA7"/>
                </a:solidFill>
                <a:latin typeface="Franklin Gothic Medium" panose="020B0603020102020204" pitchFamily="34" charset="0"/>
                <a:ea typeface="+mj-ea"/>
                <a:cs typeface="+mj-cs"/>
              </a:defRPr>
            </a:lvl1pPr>
          </a:lstStyle>
          <a:p>
            <a:r>
              <a:rPr lang="en-US" sz="3200" dirty="0">
                <a:solidFill>
                  <a:schemeClr val="tx1"/>
                </a:solidFill>
                <a:latin typeface="Segoe UI Light" panose="020B0502040204020203" pitchFamily="34" charset="0"/>
              </a:rPr>
              <a:t>Example 2: Commercial Custom ProgramCost.csv</a:t>
            </a:r>
          </a:p>
        </p:txBody>
      </p:sp>
      <p:sp>
        <p:nvSpPr>
          <p:cNvPr id="5" name="Content Placeholder 2">
            <a:extLst>
              <a:ext uri="{FF2B5EF4-FFF2-40B4-BE49-F238E27FC236}">
                <a16:creationId xmlns="" xmlns:a16="http://schemas.microsoft.com/office/drawing/2014/main" id="{E6A4F461-5425-4335-A988-4BAD8ECF7698}"/>
              </a:ext>
            </a:extLst>
          </p:cNvPr>
          <p:cNvSpPr txBox="1">
            <a:spLocks/>
          </p:cNvSpPr>
          <p:nvPr/>
        </p:nvSpPr>
        <p:spPr>
          <a:xfrm>
            <a:off x="575733" y="1007533"/>
            <a:ext cx="11269134" cy="5364141"/>
          </a:xfrm>
          <a:prstGeom prst="rect">
            <a:avLst/>
          </a:prstGeom>
        </p:spPr>
        <p:txBody>
          <a:bodyPr/>
          <a:lstStyle>
            <a:lvl1pPr marL="182875" indent="-228594" algn="l" defTabSz="914377" rtl="0" eaLnBrk="1" latinLnBrk="0" hangingPunct="1">
              <a:lnSpc>
                <a:spcPct val="100000"/>
              </a:lnSpc>
              <a:spcBef>
                <a:spcPts val="600"/>
              </a:spcBef>
              <a:spcAft>
                <a:spcPts val="600"/>
              </a:spcAft>
              <a:buClr>
                <a:srgbClr val="008CA7"/>
              </a:buClr>
              <a:buFont typeface="Symbol" panose="05050102010706020507" pitchFamily="18" charset="2"/>
              <a:buChar char="·"/>
              <a:defRPr sz="2400" kern="1200">
                <a:solidFill>
                  <a:schemeClr val="tx1"/>
                </a:solidFill>
                <a:latin typeface="Franklin Gothic Book" panose="020B0503020102020204" pitchFamily="34" charset="0"/>
                <a:ea typeface="+mn-ea"/>
                <a:cs typeface="+mn-cs"/>
              </a:defRPr>
            </a:lvl1pPr>
            <a:lvl2pPr marL="457189"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baseline="0">
                <a:solidFill>
                  <a:schemeClr val="tx1"/>
                </a:solidFill>
                <a:latin typeface="Franklin Gothic Book" panose="020B0503020102020204" pitchFamily="34" charset="0"/>
                <a:ea typeface="+mn-ea"/>
                <a:cs typeface="+mn-cs"/>
              </a:defRPr>
            </a:lvl2pPr>
            <a:lvl3pPr marL="731502"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2000" kern="1200">
                <a:solidFill>
                  <a:schemeClr val="tx1"/>
                </a:solidFill>
                <a:latin typeface="Franklin Gothic Book" panose="020B0503020102020204" pitchFamily="34" charset="0"/>
                <a:ea typeface="+mn-ea"/>
                <a:cs typeface="+mn-cs"/>
              </a:defRPr>
            </a:lvl3pPr>
            <a:lvl4pPr marL="1005815"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a:solidFill>
                  <a:schemeClr val="tx1"/>
                </a:solidFill>
                <a:latin typeface="Franklin Gothic Book" panose="020B0503020102020204" pitchFamily="34" charset="0"/>
                <a:ea typeface="+mn-ea"/>
                <a:cs typeface="+mn-cs"/>
              </a:defRPr>
            </a:lvl4pPr>
            <a:lvl5pPr marL="1188690"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1800" kern="1200">
                <a:solidFill>
                  <a:schemeClr val="tx1"/>
                </a:solidFill>
                <a:latin typeface="Franklin Gothic Book" panose="020B05030201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594">
              <a:buClrTx/>
            </a:pPr>
            <a:r>
              <a:rPr lang="en-US" dirty="0">
                <a:solidFill>
                  <a:schemeClr val="tx2"/>
                </a:solidFill>
                <a:latin typeface="+mn-lt"/>
              </a:rPr>
              <a:t>Open the </a:t>
            </a:r>
            <a:r>
              <a:rPr lang="en-US" dirty="0" err="1">
                <a:solidFill>
                  <a:schemeClr val="tx2"/>
                </a:solidFill>
                <a:latin typeface="+mn-lt"/>
              </a:rPr>
              <a:t>ProgramCost</a:t>
            </a:r>
            <a:r>
              <a:rPr lang="en-US" dirty="0">
                <a:solidFill>
                  <a:schemeClr val="tx2"/>
                </a:solidFill>
                <a:latin typeface="+mn-lt"/>
              </a:rPr>
              <a:t> file and enter in the following assumptions:</a:t>
            </a:r>
          </a:p>
          <a:p>
            <a:pPr marL="617214" lvl="1" indent="-342900">
              <a:buClrTx/>
              <a:buFontTx/>
              <a:buChar char="-"/>
            </a:pPr>
            <a:r>
              <a:rPr lang="en-US" sz="2400" dirty="0" err="1">
                <a:latin typeface="+mn-lt"/>
              </a:rPr>
              <a:t>PrgID</a:t>
            </a:r>
            <a:r>
              <a:rPr lang="en-US" sz="2400" dirty="0">
                <a:latin typeface="+mn-lt"/>
              </a:rPr>
              <a:t> = Example 2</a:t>
            </a:r>
          </a:p>
          <a:p>
            <a:pPr marL="617214" lvl="1" indent="-342900">
              <a:buClrTx/>
              <a:buFontTx/>
              <a:buChar char="-"/>
            </a:pPr>
            <a:r>
              <a:rPr lang="en-US" sz="2400" dirty="0" err="1">
                <a:latin typeface="+mn-lt"/>
              </a:rPr>
              <a:t>PrgYear</a:t>
            </a:r>
            <a:r>
              <a:rPr lang="en-US" sz="2400" dirty="0">
                <a:latin typeface="+mn-lt"/>
              </a:rPr>
              <a:t> = 2019</a:t>
            </a:r>
          </a:p>
          <a:p>
            <a:pPr marL="617214" lvl="1" indent="-342900">
              <a:buClrTx/>
              <a:buFontTx/>
              <a:buChar char="-"/>
            </a:pPr>
            <a:r>
              <a:rPr lang="en-US" sz="2400" dirty="0" err="1">
                <a:latin typeface="+mn-lt"/>
              </a:rPr>
              <a:t>ClaimYearQuarter</a:t>
            </a:r>
            <a:r>
              <a:rPr lang="en-US" sz="2400" dirty="0">
                <a:latin typeface="+mn-lt"/>
              </a:rPr>
              <a:t>= 2019Q4</a:t>
            </a:r>
          </a:p>
          <a:p>
            <a:pPr marL="777221" lvl="2">
              <a:buClrTx/>
            </a:pPr>
            <a:r>
              <a:rPr lang="en-US" sz="2400" dirty="0">
                <a:latin typeface="+mn-lt"/>
              </a:rPr>
              <a:t>Note the </a:t>
            </a:r>
            <a:r>
              <a:rPr lang="en-US" sz="2400" dirty="0" err="1">
                <a:latin typeface="+mn-lt"/>
              </a:rPr>
              <a:t>PrgYear</a:t>
            </a:r>
            <a:r>
              <a:rPr lang="en-US" sz="2400" dirty="0">
                <a:latin typeface="+mn-lt"/>
              </a:rPr>
              <a:t> and </a:t>
            </a:r>
            <a:r>
              <a:rPr lang="en-US" sz="2400" dirty="0" err="1">
                <a:latin typeface="+mn-lt"/>
              </a:rPr>
              <a:t>ClaimYear</a:t>
            </a:r>
            <a:r>
              <a:rPr lang="en-US" sz="2400" dirty="0">
                <a:latin typeface="+mn-lt"/>
              </a:rPr>
              <a:t> should match</a:t>
            </a:r>
          </a:p>
          <a:p>
            <a:pPr marL="617214" lvl="1" indent="-342900">
              <a:buClrTx/>
              <a:buFontTx/>
              <a:buChar char="-"/>
            </a:pPr>
            <a:r>
              <a:rPr lang="en-US" sz="2400" dirty="0" err="1">
                <a:latin typeface="+mn-lt"/>
              </a:rPr>
              <a:t>AdminCostsOverheadAndGA</a:t>
            </a:r>
            <a:r>
              <a:rPr lang="en-US" sz="2400" dirty="0">
                <a:latin typeface="+mn-lt"/>
              </a:rPr>
              <a:t> = 500 (example)</a:t>
            </a:r>
          </a:p>
          <a:p>
            <a:pPr marL="617214" lvl="1" indent="-342900">
              <a:buClrTx/>
              <a:buFontTx/>
              <a:buChar char="-"/>
            </a:pPr>
            <a:r>
              <a:rPr lang="en-US" sz="2400" dirty="0" err="1">
                <a:latin typeface="+mn-lt"/>
              </a:rPr>
              <a:t>MarketingOutreach</a:t>
            </a:r>
            <a:r>
              <a:rPr lang="en-US" sz="2400" dirty="0">
                <a:latin typeface="+mn-lt"/>
              </a:rPr>
              <a:t> = 1000 (example)</a:t>
            </a:r>
          </a:p>
          <a:p>
            <a:pPr marL="617214" lvl="1" indent="-342900">
              <a:buClrTx/>
              <a:buFontTx/>
              <a:buChar char="-"/>
            </a:pPr>
            <a:r>
              <a:rPr lang="en-US" sz="2400" dirty="0" err="1">
                <a:latin typeface="+mn-lt"/>
              </a:rPr>
              <a:t>DIActivity</a:t>
            </a:r>
            <a:r>
              <a:rPr lang="en-US" sz="2400" dirty="0">
                <a:latin typeface="+mn-lt"/>
              </a:rPr>
              <a:t> = 20000 (example)</a:t>
            </a:r>
          </a:p>
          <a:p>
            <a:pPr marL="617214" lvl="1" indent="-342900">
              <a:buClrTx/>
              <a:buFontTx/>
              <a:buChar char="-"/>
            </a:pPr>
            <a:r>
              <a:rPr lang="en-US" sz="2400" dirty="0">
                <a:latin typeface="+mn-lt"/>
              </a:rPr>
              <a:t>PA = </a:t>
            </a:r>
            <a:r>
              <a:rPr lang="en-US" sz="2400" dirty="0" smtClean="0">
                <a:latin typeface="+mn-lt"/>
              </a:rPr>
              <a:t>PGE</a:t>
            </a:r>
            <a:endParaRPr lang="en-US" sz="2400" dirty="0">
              <a:latin typeface="+mn-lt"/>
            </a:endParaRPr>
          </a:p>
          <a:p>
            <a:pPr marL="617214" lvl="1" indent="-342900">
              <a:buClrTx/>
              <a:buFontTx/>
              <a:buChar char="-"/>
            </a:pPr>
            <a:r>
              <a:rPr lang="en-US" sz="2400" dirty="0">
                <a:latin typeface="+mn-lt"/>
              </a:rPr>
              <a:t>For the remaining columns = 0</a:t>
            </a:r>
          </a:p>
          <a:p>
            <a:pPr marL="617214" lvl="1" indent="-342900">
              <a:buClrTx/>
              <a:buFontTx/>
              <a:buChar char="-"/>
            </a:pPr>
            <a:r>
              <a:rPr lang="en-US" sz="2400" dirty="0">
                <a:latin typeface="+mn-lt"/>
              </a:rPr>
              <a:t>Click Save and exit</a:t>
            </a:r>
          </a:p>
          <a:p>
            <a:pPr marL="228594">
              <a:buClrTx/>
            </a:pPr>
            <a:r>
              <a:rPr lang="en-US" dirty="0">
                <a:solidFill>
                  <a:srgbClr val="FF0000"/>
                </a:solidFill>
                <a:latin typeface="+mn-lt"/>
              </a:rPr>
              <a:t>Note: Do not add any formatting or spaces to data</a:t>
            </a:r>
          </a:p>
          <a:p>
            <a:pPr lvl="2"/>
            <a:endParaRPr lang="en-US" sz="2400" dirty="0">
              <a:solidFill>
                <a:srgbClr val="FF0000"/>
              </a:solidFill>
              <a:latin typeface="+mn-lt"/>
            </a:endParaRPr>
          </a:p>
        </p:txBody>
      </p:sp>
      <p:pic>
        <p:nvPicPr>
          <p:cNvPr id="7" name="Picture 6"/>
          <p:cNvPicPr>
            <a:picLocks noChangeAspect="1"/>
          </p:cNvPicPr>
          <p:nvPr/>
        </p:nvPicPr>
        <p:blipFill>
          <a:blip r:embed="rId3"/>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1486358535"/>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A654C5F7-D6FB-4AE1-89B6-936949E9BACB}"/>
              </a:ext>
            </a:extLst>
          </p:cNvPr>
          <p:cNvSpPr>
            <a:spLocks noGrp="1"/>
          </p:cNvSpPr>
          <p:nvPr>
            <p:ph type="sldNum" sz="quarter" idx="12"/>
          </p:nvPr>
        </p:nvSpPr>
        <p:spPr/>
        <p:txBody>
          <a:bodyPr/>
          <a:lstStyle/>
          <a:p>
            <a:fld id="{7E0D9DA9-5B82-4194-9CC5-617E737A7C31}" type="slidenum">
              <a:rPr lang="en-US" smtClean="0"/>
              <a:t>33</a:t>
            </a:fld>
            <a:endParaRPr lang="en-US"/>
          </a:p>
        </p:txBody>
      </p:sp>
      <p:sp>
        <p:nvSpPr>
          <p:cNvPr id="4" name="Title 1">
            <a:extLst>
              <a:ext uri="{FF2B5EF4-FFF2-40B4-BE49-F238E27FC236}">
                <a16:creationId xmlns="" xmlns:a16="http://schemas.microsoft.com/office/drawing/2014/main" id="{41A1FFAF-547C-4134-829A-EAF564817DBA}"/>
              </a:ext>
            </a:extLst>
          </p:cNvPr>
          <p:cNvSpPr txBox="1">
            <a:spLocks/>
          </p:cNvSpPr>
          <p:nvPr/>
        </p:nvSpPr>
        <p:spPr>
          <a:xfrm>
            <a:off x="285717" y="288763"/>
            <a:ext cx="8338189" cy="1053537"/>
          </a:xfrm>
          <a:prstGeom prst="rect">
            <a:avLst/>
          </a:prstGeom>
        </p:spPr>
        <p:txBody>
          <a:bodyPr/>
          <a:lstStyle>
            <a:lvl1pPr algn="l" defTabSz="914377" rtl="0" eaLnBrk="1" latinLnBrk="0" hangingPunct="1">
              <a:lnSpc>
                <a:spcPts val="4600"/>
              </a:lnSpc>
              <a:spcBef>
                <a:spcPct val="0"/>
              </a:spcBef>
              <a:buNone/>
              <a:defRPr sz="3600" kern="1200">
                <a:solidFill>
                  <a:srgbClr val="008CA7"/>
                </a:solidFill>
                <a:latin typeface="Franklin Gothic Medium" panose="020B0603020102020204" pitchFamily="34" charset="0"/>
                <a:ea typeface="+mj-ea"/>
                <a:cs typeface="+mj-cs"/>
              </a:defRPr>
            </a:lvl1pPr>
          </a:lstStyle>
          <a:p>
            <a:r>
              <a:rPr lang="en-US" sz="3200" dirty="0">
                <a:solidFill>
                  <a:schemeClr val="tx1"/>
                </a:solidFill>
                <a:latin typeface="Segoe UI Light" panose="020B0502040204020203" pitchFamily="34" charset="0"/>
              </a:rPr>
              <a:t>Example 2: Commercial Custom Measure.csv</a:t>
            </a:r>
          </a:p>
        </p:txBody>
      </p:sp>
      <p:sp>
        <p:nvSpPr>
          <p:cNvPr id="5" name="Content Placeholder 2">
            <a:extLst>
              <a:ext uri="{FF2B5EF4-FFF2-40B4-BE49-F238E27FC236}">
                <a16:creationId xmlns="" xmlns:a16="http://schemas.microsoft.com/office/drawing/2014/main" id="{E6A4F461-5425-4335-A988-4BAD8ECF7698}"/>
              </a:ext>
            </a:extLst>
          </p:cNvPr>
          <p:cNvSpPr txBox="1">
            <a:spLocks/>
          </p:cNvSpPr>
          <p:nvPr/>
        </p:nvSpPr>
        <p:spPr>
          <a:xfrm>
            <a:off x="575733" y="943583"/>
            <a:ext cx="11269134" cy="5428091"/>
          </a:xfrm>
          <a:prstGeom prst="rect">
            <a:avLst/>
          </a:prstGeom>
        </p:spPr>
        <p:txBody>
          <a:bodyPr/>
          <a:lstStyle>
            <a:lvl1pPr marL="182875" indent="-228594" algn="l" defTabSz="914377" rtl="0" eaLnBrk="1" latinLnBrk="0" hangingPunct="1">
              <a:lnSpc>
                <a:spcPct val="100000"/>
              </a:lnSpc>
              <a:spcBef>
                <a:spcPts val="600"/>
              </a:spcBef>
              <a:spcAft>
                <a:spcPts val="600"/>
              </a:spcAft>
              <a:buClr>
                <a:srgbClr val="008CA7"/>
              </a:buClr>
              <a:buFont typeface="Symbol" panose="05050102010706020507" pitchFamily="18" charset="2"/>
              <a:buChar char="·"/>
              <a:defRPr sz="2400" kern="1200">
                <a:solidFill>
                  <a:schemeClr val="tx1"/>
                </a:solidFill>
                <a:latin typeface="Franklin Gothic Book" panose="020B0503020102020204" pitchFamily="34" charset="0"/>
                <a:ea typeface="+mn-ea"/>
                <a:cs typeface="+mn-cs"/>
              </a:defRPr>
            </a:lvl1pPr>
            <a:lvl2pPr marL="457189"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baseline="0">
                <a:solidFill>
                  <a:schemeClr val="tx1"/>
                </a:solidFill>
                <a:latin typeface="Franklin Gothic Book" panose="020B0503020102020204" pitchFamily="34" charset="0"/>
                <a:ea typeface="+mn-ea"/>
                <a:cs typeface="+mn-cs"/>
              </a:defRPr>
            </a:lvl2pPr>
            <a:lvl3pPr marL="731502"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2000" kern="1200">
                <a:solidFill>
                  <a:schemeClr val="tx1"/>
                </a:solidFill>
                <a:latin typeface="Franklin Gothic Book" panose="020B0503020102020204" pitchFamily="34" charset="0"/>
                <a:ea typeface="+mn-ea"/>
                <a:cs typeface="+mn-cs"/>
              </a:defRPr>
            </a:lvl3pPr>
            <a:lvl4pPr marL="1005815"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a:solidFill>
                  <a:schemeClr val="tx1"/>
                </a:solidFill>
                <a:latin typeface="Franklin Gothic Book" panose="020B0503020102020204" pitchFamily="34" charset="0"/>
                <a:ea typeface="+mn-ea"/>
                <a:cs typeface="+mn-cs"/>
              </a:defRPr>
            </a:lvl4pPr>
            <a:lvl5pPr marL="1188690"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1800" kern="1200">
                <a:solidFill>
                  <a:schemeClr val="tx1"/>
                </a:solidFill>
                <a:latin typeface="Franklin Gothic Book" panose="020B05030201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Tx/>
              <a:buFont typeface="Arial" panose="020B0604020202020204" pitchFamily="34" charset="0"/>
              <a:buChar char="•"/>
            </a:pPr>
            <a:r>
              <a:rPr lang="en-US" dirty="0">
                <a:solidFill>
                  <a:schemeClr val="tx2"/>
                </a:solidFill>
                <a:latin typeface="+mn-lt"/>
              </a:rPr>
              <a:t>Fields that Will Differ from Deemed Example:</a:t>
            </a:r>
          </a:p>
          <a:p>
            <a:pPr lvl="1">
              <a:buClrTx/>
              <a:buFontTx/>
              <a:buChar char="-"/>
            </a:pPr>
            <a:r>
              <a:rPr lang="en-US" sz="2400" dirty="0" err="1">
                <a:latin typeface="+mn-lt"/>
              </a:rPr>
              <a:t>NormUnit</a:t>
            </a:r>
            <a:r>
              <a:rPr lang="en-US" sz="2400" dirty="0">
                <a:latin typeface="+mn-lt"/>
              </a:rPr>
              <a:t>: kWh</a:t>
            </a:r>
          </a:p>
          <a:p>
            <a:pPr lvl="1">
              <a:buClrTx/>
              <a:buFontTx/>
              <a:buChar char="-"/>
            </a:pPr>
            <a:r>
              <a:rPr lang="en-US" sz="2400" dirty="0" err="1">
                <a:latin typeface="+mn-lt"/>
              </a:rPr>
              <a:t>NumUnits</a:t>
            </a:r>
            <a:r>
              <a:rPr lang="en-US" sz="2400" dirty="0">
                <a:latin typeface="+mn-lt"/>
              </a:rPr>
              <a:t>: 150000</a:t>
            </a:r>
          </a:p>
          <a:p>
            <a:pPr lvl="1">
              <a:buClrTx/>
              <a:buFontTx/>
              <a:buChar char="-"/>
            </a:pPr>
            <a:r>
              <a:rPr lang="en-US" sz="2400" dirty="0">
                <a:latin typeface="+mn-lt"/>
              </a:rPr>
              <a:t>UnitkW1stBaseline: 0.00013333 = 20/150000</a:t>
            </a:r>
          </a:p>
          <a:p>
            <a:pPr lvl="1">
              <a:buClrTx/>
              <a:buFontTx/>
              <a:buChar char="-"/>
            </a:pPr>
            <a:r>
              <a:rPr lang="en-US" sz="2400" dirty="0">
                <a:latin typeface="+mn-lt"/>
              </a:rPr>
              <a:t>UnitkWh1stBaseline: 1</a:t>
            </a:r>
          </a:p>
          <a:p>
            <a:pPr lvl="1">
              <a:buClrTx/>
              <a:buFontTx/>
              <a:buChar char="-"/>
            </a:pPr>
            <a:r>
              <a:rPr lang="en-US" sz="2400" dirty="0">
                <a:latin typeface="+mn-lt"/>
              </a:rPr>
              <a:t>UnitMeaCost1stBaseline: 0.16</a:t>
            </a:r>
          </a:p>
          <a:p>
            <a:pPr lvl="1">
              <a:buClrTx/>
              <a:buFontTx/>
              <a:buChar char="-"/>
            </a:pPr>
            <a:r>
              <a:rPr lang="en-US" sz="2400" dirty="0" err="1">
                <a:latin typeface="+mn-lt"/>
              </a:rPr>
              <a:t>UnitEndUserRebate</a:t>
            </a:r>
            <a:r>
              <a:rPr lang="en-US" sz="2400" dirty="0">
                <a:latin typeface="+mn-lt"/>
              </a:rPr>
              <a:t>: 0.08</a:t>
            </a:r>
          </a:p>
          <a:p>
            <a:pPr lvl="2">
              <a:buClrTx/>
              <a:buFontTx/>
              <a:buChar char="-"/>
            </a:pPr>
            <a:r>
              <a:rPr lang="en-US" sz="2400" dirty="0">
                <a:latin typeface="+mn-lt"/>
              </a:rPr>
              <a:t>Equals to $0.08/kWh</a:t>
            </a:r>
          </a:p>
          <a:p>
            <a:pPr lvl="2">
              <a:buClrTx/>
              <a:buFontTx/>
              <a:buChar char="-"/>
            </a:pPr>
            <a:r>
              <a:rPr lang="en-US" sz="2400" dirty="0">
                <a:latin typeface="+mn-lt"/>
              </a:rPr>
              <a:t>If customer incentive also for kW, then must back into that amount</a:t>
            </a:r>
          </a:p>
          <a:p>
            <a:pPr lvl="2">
              <a:buClrTx/>
              <a:buFontTx/>
              <a:buChar char="-"/>
            </a:pPr>
            <a:r>
              <a:rPr lang="en-US" sz="2400" dirty="0">
                <a:latin typeface="+mn-lt"/>
              </a:rPr>
              <a:t>If kWh savings change, must recalculate unit kW</a:t>
            </a:r>
          </a:p>
          <a:p>
            <a:pPr lvl="1">
              <a:buClrTx/>
              <a:buFontTx/>
              <a:buChar char="-"/>
            </a:pPr>
            <a:r>
              <a:rPr lang="en-US" sz="2400" dirty="0">
                <a:latin typeface="+mn-lt"/>
              </a:rPr>
              <a:t>Realization Rates: 0.9</a:t>
            </a:r>
          </a:p>
          <a:p>
            <a:pPr lvl="1">
              <a:buClrTx/>
              <a:buFontTx/>
              <a:buChar char="-"/>
            </a:pPr>
            <a:r>
              <a:rPr lang="en-US" sz="2400" dirty="0">
                <a:latin typeface="+mn-lt"/>
              </a:rPr>
              <a:t>Installation Rates: 1.0</a:t>
            </a:r>
          </a:p>
          <a:p>
            <a:pPr marL="228595" lvl="1" indent="0">
              <a:buClrTx/>
              <a:buNone/>
            </a:pPr>
            <a:endParaRPr lang="en-US" sz="2400" dirty="0">
              <a:latin typeface="+mn-lt"/>
            </a:endParaRPr>
          </a:p>
          <a:p>
            <a:pPr lvl="2">
              <a:buClrTx/>
              <a:buFontTx/>
              <a:buChar char="-"/>
            </a:pPr>
            <a:endParaRPr lang="en-US" dirty="0"/>
          </a:p>
        </p:txBody>
      </p:sp>
      <p:pic>
        <p:nvPicPr>
          <p:cNvPr id="7" name="Picture 6"/>
          <p:cNvPicPr>
            <a:picLocks noChangeAspect="1"/>
          </p:cNvPicPr>
          <p:nvPr/>
        </p:nvPicPr>
        <p:blipFill>
          <a:blip r:embed="rId3"/>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1641959024"/>
      </p:ext>
    </p:extLst>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A654C5F7-D6FB-4AE1-89B6-936949E9BACB}"/>
              </a:ext>
            </a:extLst>
          </p:cNvPr>
          <p:cNvSpPr>
            <a:spLocks noGrp="1"/>
          </p:cNvSpPr>
          <p:nvPr>
            <p:ph type="sldNum" sz="quarter" idx="12"/>
          </p:nvPr>
        </p:nvSpPr>
        <p:spPr/>
        <p:txBody>
          <a:bodyPr/>
          <a:lstStyle/>
          <a:p>
            <a:fld id="{7E0D9DA9-5B82-4194-9CC5-617E737A7C31}" type="slidenum">
              <a:rPr lang="en-US" smtClean="0"/>
              <a:t>34</a:t>
            </a:fld>
            <a:endParaRPr lang="en-US"/>
          </a:p>
        </p:txBody>
      </p:sp>
      <p:sp>
        <p:nvSpPr>
          <p:cNvPr id="4" name="Title 1">
            <a:extLst>
              <a:ext uri="{FF2B5EF4-FFF2-40B4-BE49-F238E27FC236}">
                <a16:creationId xmlns="" xmlns:a16="http://schemas.microsoft.com/office/drawing/2014/main" id="{41A1FFAF-547C-4134-829A-EAF564817DBA}"/>
              </a:ext>
            </a:extLst>
          </p:cNvPr>
          <p:cNvSpPr txBox="1">
            <a:spLocks/>
          </p:cNvSpPr>
          <p:nvPr/>
        </p:nvSpPr>
        <p:spPr>
          <a:xfrm>
            <a:off x="285717" y="288763"/>
            <a:ext cx="8338189" cy="1053537"/>
          </a:xfrm>
          <a:prstGeom prst="rect">
            <a:avLst/>
          </a:prstGeom>
        </p:spPr>
        <p:txBody>
          <a:bodyPr/>
          <a:lstStyle>
            <a:lvl1pPr algn="l" defTabSz="914377" rtl="0" eaLnBrk="1" latinLnBrk="0" hangingPunct="1">
              <a:lnSpc>
                <a:spcPts val="4600"/>
              </a:lnSpc>
              <a:spcBef>
                <a:spcPct val="0"/>
              </a:spcBef>
              <a:buNone/>
              <a:defRPr sz="3600" kern="1200">
                <a:solidFill>
                  <a:srgbClr val="008CA7"/>
                </a:solidFill>
                <a:latin typeface="Franklin Gothic Medium" panose="020B0603020102020204" pitchFamily="34" charset="0"/>
                <a:ea typeface="+mj-ea"/>
                <a:cs typeface="+mj-cs"/>
              </a:defRPr>
            </a:lvl1pPr>
          </a:lstStyle>
          <a:p>
            <a:r>
              <a:rPr lang="en-US" sz="3200" dirty="0">
                <a:solidFill>
                  <a:schemeClr val="tx1"/>
                </a:solidFill>
                <a:latin typeface="Segoe UI Light" panose="020B0502040204020203" pitchFamily="34" charset="0"/>
              </a:rPr>
              <a:t>Example 2: Commercial Custom Measure.csv</a:t>
            </a:r>
          </a:p>
        </p:txBody>
      </p:sp>
      <p:sp>
        <p:nvSpPr>
          <p:cNvPr id="5" name="Content Placeholder 2">
            <a:extLst>
              <a:ext uri="{FF2B5EF4-FFF2-40B4-BE49-F238E27FC236}">
                <a16:creationId xmlns="" xmlns:a16="http://schemas.microsoft.com/office/drawing/2014/main" id="{E6A4F461-5425-4335-A988-4BAD8ECF7698}"/>
              </a:ext>
            </a:extLst>
          </p:cNvPr>
          <p:cNvSpPr txBox="1">
            <a:spLocks/>
          </p:cNvSpPr>
          <p:nvPr/>
        </p:nvSpPr>
        <p:spPr>
          <a:xfrm>
            <a:off x="575733" y="943583"/>
            <a:ext cx="11269134" cy="5428091"/>
          </a:xfrm>
          <a:prstGeom prst="rect">
            <a:avLst/>
          </a:prstGeom>
        </p:spPr>
        <p:txBody>
          <a:bodyPr/>
          <a:lstStyle>
            <a:lvl1pPr marL="182875" indent="-228594" algn="l" defTabSz="914377" rtl="0" eaLnBrk="1" latinLnBrk="0" hangingPunct="1">
              <a:lnSpc>
                <a:spcPct val="100000"/>
              </a:lnSpc>
              <a:spcBef>
                <a:spcPts val="600"/>
              </a:spcBef>
              <a:spcAft>
                <a:spcPts val="600"/>
              </a:spcAft>
              <a:buClr>
                <a:srgbClr val="008CA7"/>
              </a:buClr>
              <a:buFont typeface="Symbol" panose="05050102010706020507" pitchFamily="18" charset="2"/>
              <a:buChar char="·"/>
              <a:defRPr sz="2400" kern="1200">
                <a:solidFill>
                  <a:schemeClr val="tx1"/>
                </a:solidFill>
                <a:latin typeface="Franklin Gothic Book" panose="020B0503020102020204" pitchFamily="34" charset="0"/>
                <a:ea typeface="+mn-ea"/>
                <a:cs typeface="+mn-cs"/>
              </a:defRPr>
            </a:lvl1pPr>
            <a:lvl2pPr marL="457189"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baseline="0">
                <a:solidFill>
                  <a:schemeClr val="tx1"/>
                </a:solidFill>
                <a:latin typeface="Franklin Gothic Book" panose="020B0503020102020204" pitchFamily="34" charset="0"/>
                <a:ea typeface="+mn-ea"/>
                <a:cs typeface="+mn-cs"/>
              </a:defRPr>
            </a:lvl2pPr>
            <a:lvl3pPr marL="731502"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2000" kern="1200">
                <a:solidFill>
                  <a:schemeClr val="tx1"/>
                </a:solidFill>
                <a:latin typeface="Franklin Gothic Book" panose="020B0503020102020204" pitchFamily="34" charset="0"/>
                <a:ea typeface="+mn-ea"/>
                <a:cs typeface="+mn-cs"/>
              </a:defRPr>
            </a:lvl3pPr>
            <a:lvl4pPr marL="1005815"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a:solidFill>
                  <a:schemeClr val="tx1"/>
                </a:solidFill>
                <a:latin typeface="Franklin Gothic Book" panose="020B0503020102020204" pitchFamily="34" charset="0"/>
                <a:ea typeface="+mn-ea"/>
                <a:cs typeface="+mn-cs"/>
              </a:defRPr>
            </a:lvl4pPr>
            <a:lvl5pPr marL="1188690"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1800" kern="1200">
                <a:solidFill>
                  <a:schemeClr val="tx1"/>
                </a:solidFill>
                <a:latin typeface="Franklin Gothic Book" panose="020B05030201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Tx/>
              <a:buFont typeface="Arial" panose="020B0604020202020204" pitchFamily="34" charset="0"/>
              <a:buChar char="•"/>
            </a:pPr>
            <a:r>
              <a:rPr lang="en-US" dirty="0">
                <a:solidFill>
                  <a:schemeClr val="tx2"/>
                </a:solidFill>
                <a:latin typeface="+mn-lt"/>
              </a:rPr>
              <a:t>Alternative Way of Modeling:</a:t>
            </a:r>
          </a:p>
          <a:p>
            <a:pPr lvl="1">
              <a:buClrTx/>
              <a:buFontTx/>
              <a:buChar char="-"/>
            </a:pPr>
            <a:r>
              <a:rPr lang="en-US" sz="2400" dirty="0" err="1">
                <a:latin typeface="+mn-lt"/>
              </a:rPr>
              <a:t>NormUnit</a:t>
            </a:r>
            <a:r>
              <a:rPr lang="en-US" sz="2400" dirty="0">
                <a:latin typeface="+mn-lt"/>
              </a:rPr>
              <a:t>: Each</a:t>
            </a:r>
          </a:p>
          <a:p>
            <a:pPr lvl="1">
              <a:buClrTx/>
              <a:buFontTx/>
              <a:buChar char="-"/>
            </a:pPr>
            <a:r>
              <a:rPr lang="en-US" sz="2400" dirty="0" err="1">
                <a:latin typeface="+mn-lt"/>
              </a:rPr>
              <a:t>NumUnits</a:t>
            </a:r>
            <a:r>
              <a:rPr lang="en-US" sz="2400" dirty="0">
                <a:latin typeface="+mn-lt"/>
              </a:rPr>
              <a:t>: 1</a:t>
            </a:r>
          </a:p>
          <a:p>
            <a:pPr lvl="1">
              <a:buClrTx/>
              <a:buFontTx/>
              <a:buChar char="-"/>
            </a:pPr>
            <a:r>
              <a:rPr lang="en-US" sz="2400" dirty="0">
                <a:latin typeface="+mn-lt"/>
              </a:rPr>
              <a:t>UnitkW1stBaseline: 20</a:t>
            </a:r>
          </a:p>
          <a:p>
            <a:pPr lvl="1">
              <a:buClrTx/>
              <a:buFontTx/>
              <a:buChar char="-"/>
            </a:pPr>
            <a:r>
              <a:rPr lang="en-US" sz="2400" dirty="0">
                <a:latin typeface="+mn-lt"/>
              </a:rPr>
              <a:t>UnitkWh1stBaseline: 150000</a:t>
            </a:r>
          </a:p>
          <a:p>
            <a:pPr lvl="1">
              <a:buClrTx/>
              <a:buFontTx/>
              <a:buChar char="-"/>
            </a:pPr>
            <a:r>
              <a:rPr lang="en-US" sz="2400" dirty="0">
                <a:latin typeface="+mn-lt"/>
              </a:rPr>
              <a:t>UnitMeaCost1stBaseline: 24000</a:t>
            </a:r>
          </a:p>
          <a:p>
            <a:pPr lvl="1">
              <a:buClrTx/>
              <a:buFontTx/>
              <a:buChar char="-"/>
            </a:pPr>
            <a:r>
              <a:rPr lang="en-US" sz="2400" dirty="0" err="1">
                <a:latin typeface="+mn-lt"/>
              </a:rPr>
              <a:t>UnitEndUserRebate</a:t>
            </a:r>
            <a:r>
              <a:rPr lang="en-US" sz="2400" dirty="0">
                <a:latin typeface="+mn-lt"/>
              </a:rPr>
              <a:t>: 12000</a:t>
            </a:r>
          </a:p>
          <a:p>
            <a:pPr lvl="2">
              <a:buClrTx/>
              <a:buFontTx/>
              <a:buChar char="-"/>
            </a:pPr>
            <a:r>
              <a:rPr lang="en-US" sz="2400" dirty="0">
                <a:latin typeface="+mn-lt"/>
              </a:rPr>
              <a:t>Equals to $0.08/kWh but calculated at the total</a:t>
            </a:r>
          </a:p>
          <a:p>
            <a:pPr lvl="2">
              <a:buClrTx/>
              <a:buFontTx/>
              <a:buChar char="-"/>
            </a:pPr>
            <a:r>
              <a:rPr lang="en-US" sz="2400" dirty="0">
                <a:latin typeface="+mn-lt"/>
              </a:rPr>
              <a:t>Extra caution in future revision, if savings change, incentive must be recalculated</a:t>
            </a:r>
          </a:p>
          <a:p>
            <a:pPr lvl="1">
              <a:buClrTx/>
              <a:buFontTx/>
              <a:buChar char="-"/>
            </a:pPr>
            <a:r>
              <a:rPr lang="en-US" sz="2400" dirty="0">
                <a:latin typeface="+mn-lt"/>
              </a:rPr>
              <a:t>Realization Rates: 0.9</a:t>
            </a:r>
          </a:p>
          <a:p>
            <a:pPr lvl="1">
              <a:buClrTx/>
              <a:buFontTx/>
              <a:buChar char="-"/>
            </a:pPr>
            <a:r>
              <a:rPr lang="en-US" sz="2400" dirty="0">
                <a:latin typeface="+mn-lt"/>
              </a:rPr>
              <a:t>Installation Rates: 1.0</a:t>
            </a:r>
          </a:p>
          <a:p>
            <a:pPr marL="228595" lvl="1" indent="0">
              <a:buClrTx/>
              <a:buNone/>
            </a:pPr>
            <a:endParaRPr lang="en-US" sz="2400" dirty="0">
              <a:latin typeface="+mn-lt"/>
            </a:endParaRPr>
          </a:p>
          <a:p>
            <a:pPr lvl="2">
              <a:buClrTx/>
              <a:buFontTx/>
              <a:buChar char="-"/>
            </a:pPr>
            <a:endParaRPr lang="en-US" dirty="0"/>
          </a:p>
        </p:txBody>
      </p:sp>
      <p:pic>
        <p:nvPicPr>
          <p:cNvPr id="7" name="Picture 6"/>
          <p:cNvPicPr>
            <a:picLocks noChangeAspect="1"/>
          </p:cNvPicPr>
          <p:nvPr/>
        </p:nvPicPr>
        <p:blipFill>
          <a:blip r:embed="rId3"/>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1043826442"/>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A654C5F7-D6FB-4AE1-89B6-936949E9BACB}"/>
              </a:ext>
            </a:extLst>
          </p:cNvPr>
          <p:cNvSpPr>
            <a:spLocks noGrp="1"/>
          </p:cNvSpPr>
          <p:nvPr>
            <p:ph type="sldNum" sz="quarter" idx="12"/>
          </p:nvPr>
        </p:nvSpPr>
        <p:spPr/>
        <p:txBody>
          <a:bodyPr/>
          <a:lstStyle/>
          <a:p>
            <a:fld id="{7E0D9DA9-5B82-4194-9CC5-617E737A7C31}" type="slidenum">
              <a:rPr lang="en-US" smtClean="0"/>
              <a:t>35</a:t>
            </a:fld>
            <a:endParaRPr lang="en-US"/>
          </a:p>
        </p:txBody>
      </p:sp>
      <p:sp>
        <p:nvSpPr>
          <p:cNvPr id="4" name="Title 1">
            <a:extLst>
              <a:ext uri="{FF2B5EF4-FFF2-40B4-BE49-F238E27FC236}">
                <a16:creationId xmlns="" xmlns:a16="http://schemas.microsoft.com/office/drawing/2014/main" id="{41A1FFAF-547C-4134-829A-EAF564817DBA}"/>
              </a:ext>
            </a:extLst>
          </p:cNvPr>
          <p:cNvSpPr txBox="1">
            <a:spLocks/>
          </p:cNvSpPr>
          <p:nvPr/>
        </p:nvSpPr>
        <p:spPr>
          <a:xfrm>
            <a:off x="317247" y="279798"/>
            <a:ext cx="11661393" cy="1053537"/>
          </a:xfrm>
          <a:prstGeom prst="rect">
            <a:avLst/>
          </a:prstGeom>
        </p:spPr>
        <p:txBody>
          <a:bodyPr/>
          <a:lstStyle>
            <a:lvl1pPr algn="l" defTabSz="914377" rtl="0" eaLnBrk="1" latinLnBrk="0" hangingPunct="1">
              <a:lnSpc>
                <a:spcPts val="4600"/>
              </a:lnSpc>
              <a:spcBef>
                <a:spcPct val="0"/>
              </a:spcBef>
              <a:buNone/>
              <a:defRPr sz="3600" kern="1200">
                <a:solidFill>
                  <a:srgbClr val="008CA7"/>
                </a:solidFill>
                <a:latin typeface="Franklin Gothic Medium" panose="020B0603020102020204" pitchFamily="34" charset="0"/>
                <a:ea typeface="+mj-ea"/>
                <a:cs typeface="+mj-cs"/>
              </a:defRPr>
            </a:lvl1pPr>
          </a:lstStyle>
          <a:p>
            <a:r>
              <a:rPr lang="en-US" sz="3200" dirty="0">
                <a:solidFill>
                  <a:schemeClr val="tx1"/>
                </a:solidFill>
                <a:latin typeface="Segoe UI Light" panose="020B0502040204020203" pitchFamily="34" charset="0"/>
              </a:rPr>
              <a:t>Example 3: NMEC </a:t>
            </a:r>
            <a:r>
              <a:rPr lang="en-US" sz="3200" dirty="0">
                <a:solidFill>
                  <a:srgbClr val="FF0000"/>
                </a:solidFill>
                <a:latin typeface="Segoe UI Light" panose="020B0502040204020203" pitchFamily="34" charset="0"/>
              </a:rPr>
              <a:t>(still in draft </a:t>
            </a:r>
            <a:r>
              <a:rPr lang="en-US" sz="3200" dirty="0" smtClean="0">
                <a:solidFill>
                  <a:srgbClr val="FF0000"/>
                </a:solidFill>
                <a:latin typeface="Segoe UI Light" panose="020B0502040204020203" pitchFamily="34" charset="0"/>
              </a:rPr>
              <a:t>pending additional CPUC Guidance)</a:t>
            </a:r>
            <a:endParaRPr lang="en-US" sz="3200" dirty="0">
              <a:solidFill>
                <a:srgbClr val="FF0000"/>
              </a:solidFill>
              <a:latin typeface="Segoe UI Light" panose="020B0502040204020203" pitchFamily="34" charset="0"/>
            </a:endParaRPr>
          </a:p>
        </p:txBody>
      </p:sp>
      <p:sp>
        <p:nvSpPr>
          <p:cNvPr id="5" name="Content Placeholder 2">
            <a:extLst>
              <a:ext uri="{FF2B5EF4-FFF2-40B4-BE49-F238E27FC236}">
                <a16:creationId xmlns="" xmlns:a16="http://schemas.microsoft.com/office/drawing/2014/main" id="{E6A4F461-5425-4335-A988-4BAD8ECF7698}"/>
              </a:ext>
            </a:extLst>
          </p:cNvPr>
          <p:cNvSpPr txBox="1">
            <a:spLocks/>
          </p:cNvSpPr>
          <p:nvPr/>
        </p:nvSpPr>
        <p:spPr>
          <a:xfrm>
            <a:off x="507999" y="889001"/>
            <a:ext cx="11209867" cy="5482674"/>
          </a:xfrm>
          <a:prstGeom prst="rect">
            <a:avLst/>
          </a:prstGeom>
        </p:spPr>
        <p:txBody>
          <a:bodyPr/>
          <a:lstStyle>
            <a:lvl1pPr marL="182875" indent="-228594" algn="l" defTabSz="914377" rtl="0" eaLnBrk="1" latinLnBrk="0" hangingPunct="1">
              <a:lnSpc>
                <a:spcPct val="100000"/>
              </a:lnSpc>
              <a:spcBef>
                <a:spcPts val="600"/>
              </a:spcBef>
              <a:spcAft>
                <a:spcPts val="600"/>
              </a:spcAft>
              <a:buClr>
                <a:srgbClr val="008CA7"/>
              </a:buClr>
              <a:buFont typeface="Symbol" panose="05050102010706020507" pitchFamily="18" charset="2"/>
              <a:buChar char="·"/>
              <a:defRPr sz="2400" kern="1200">
                <a:solidFill>
                  <a:schemeClr val="tx1"/>
                </a:solidFill>
                <a:latin typeface="Franklin Gothic Book" panose="020B0503020102020204" pitchFamily="34" charset="0"/>
                <a:ea typeface="+mn-ea"/>
                <a:cs typeface="+mn-cs"/>
              </a:defRPr>
            </a:lvl1pPr>
            <a:lvl2pPr marL="457189"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baseline="0">
                <a:solidFill>
                  <a:schemeClr val="tx1"/>
                </a:solidFill>
                <a:latin typeface="Franklin Gothic Book" panose="020B0503020102020204" pitchFamily="34" charset="0"/>
                <a:ea typeface="+mn-ea"/>
                <a:cs typeface="+mn-cs"/>
              </a:defRPr>
            </a:lvl2pPr>
            <a:lvl3pPr marL="731502"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2000" kern="1200">
                <a:solidFill>
                  <a:schemeClr val="tx1"/>
                </a:solidFill>
                <a:latin typeface="Franklin Gothic Book" panose="020B0503020102020204" pitchFamily="34" charset="0"/>
                <a:ea typeface="+mn-ea"/>
                <a:cs typeface="+mn-cs"/>
              </a:defRPr>
            </a:lvl3pPr>
            <a:lvl4pPr marL="1005815" indent="-228594" algn="l" defTabSz="914377" rtl="0" eaLnBrk="1" latinLnBrk="0" hangingPunct="1">
              <a:lnSpc>
                <a:spcPct val="100000"/>
              </a:lnSpc>
              <a:spcBef>
                <a:spcPts val="0"/>
              </a:spcBef>
              <a:spcAft>
                <a:spcPts val="600"/>
              </a:spcAft>
              <a:buClr>
                <a:srgbClr val="008CA7"/>
              </a:buClr>
              <a:buFont typeface="Franklin Gothic Book" panose="020B0503020102020204" pitchFamily="34" charset="0"/>
              <a:buChar char="○"/>
              <a:defRPr sz="2000" kern="1200">
                <a:solidFill>
                  <a:schemeClr val="tx1"/>
                </a:solidFill>
                <a:latin typeface="Franklin Gothic Book" panose="020B0503020102020204" pitchFamily="34" charset="0"/>
                <a:ea typeface="+mn-ea"/>
                <a:cs typeface="+mn-cs"/>
              </a:defRPr>
            </a:lvl4pPr>
            <a:lvl5pPr marL="1188690" indent="-228594" algn="l" defTabSz="914377" rtl="0" eaLnBrk="1" latinLnBrk="0" hangingPunct="1">
              <a:lnSpc>
                <a:spcPct val="100000"/>
              </a:lnSpc>
              <a:spcBef>
                <a:spcPts val="0"/>
              </a:spcBef>
              <a:spcAft>
                <a:spcPts val="600"/>
              </a:spcAft>
              <a:buClr>
                <a:srgbClr val="008CA7"/>
              </a:buClr>
              <a:buFont typeface="Symbol" panose="05050102010706020507" pitchFamily="18" charset="2"/>
              <a:buChar char="·"/>
              <a:defRPr sz="1800" kern="1200">
                <a:solidFill>
                  <a:schemeClr val="tx1"/>
                </a:solidFill>
                <a:latin typeface="Franklin Gothic Book" panose="020B05030201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594">
              <a:buClrTx/>
            </a:pPr>
            <a:r>
              <a:rPr lang="en-US" dirty="0">
                <a:solidFill>
                  <a:schemeClr val="tx2"/>
                </a:solidFill>
                <a:latin typeface="+mn-lt"/>
                <a:hlinkClick r:id="rId3"/>
              </a:rPr>
              <a:t>http://www.cpuc.ca.gov/General.aspx?id=6442456320</a:t>
            </a:r>
            <a:endParaRPr lang="en-US" dirty="0">
              <a:solidFill>
                <a:schemeClr val="tx2"/>
              </a:solidFill>
              <a:latin typeface="+mn-lt"/>
            </a:endParaRPr>
          </a:p>
          <a:p>
            <a:pPr marL="228594">
              <a:buClrTx/>
            </a:pPr>
            <a:r>
              <a:rPr lang="en-US" dirty="0">
                <a:solidFill>
                  <a:schemeClr val="tx2"/>
                </a:solidFill>
                <a:latin typeface="+mn-lt"/>
              </a:rPr>
              <a:t>Under Technical Guidance &gt; “Weighted Average Expected Useful Life/Net to Gross Method”</a:t>
            </a:r>
          </a:p>
          <a:p>
            <a:pPr marL="617214" lvl="1" indent="-342900">
              <a:buClrTx/>
              <a:buFontTx/>
              <a:buChar char="-"/>
            </a:pPr>
            <a:r>
              <a:rPr lang="en-US" dirty="0">
                <a:latin typeface="+mn-lt"/>
              </a:rPr>
              <a:t>Spreadsheet to calculate weighted average EUL</a:t>
            </a:r>
          </a:p>
          <a:p>
            <a:pPr marL="617214" lvl="1" indent="-342900">
              <a:buClrTx/>
              <a:buFontTx/>
              <a:buChar char="-"/>
            </a:pPr>
            <a:r>
              <a:rPr lang="en-US" dirty="0">
                <a:latin typeface="+mn-lt"/>
              </a:rPr>
              <a:t>Also </a:t>
            </a:r>
            <a:r>
              <a:rPr lang="en-US" dirty="0" smtClean="0">
                <a:latin typeface="+mn-lt"/>
              </a:rPr>
              <a:t>calculated average NTG </a:t>
            </a:r>
            <a:r>
              <a:rPr lang="en-US" dirty="0">
                <a:latin typeface="+mn-lt"/>
              </a:rPr>
              <a:t>on the sheet, but is overridden by E-4952</a:t>
            </a:r>
          </a:p>
          <a:p>
            <a:pPr marL="228594">
              <a:buClrTx/>
            </a:pPr>
            <a:r>
              <a:rPr lang="en-US" dirty="0">
                <a:solidFill>
                  <a:schemeClr val="tx2"/>
                </a:solidFill>
                <a:latin typeface="+mn-lt"/>
              </a:rPr>
              <a:t>Resolution E-4952 (p. A-45) set default NTG for NMEC measures at:</a:t>
            </a:r>
          </a:p>
          <a:p>
            <a:pPr marL="617214" lvl="1" indent="-342900">
              <a:buClrTx/>
              <a:buFontTx/>
              <a:buChar char="-"/>
            </a:pPr>
            <a:r>
              <a:rPr lang="en-US" dirty="0">
                <a:latin typeface="+mn-lt"/>
              </a:rPr>
              <a:t>Residential: 0.85</a:t>
            </a:r>
          </a:p>
          <a:p>
            <a:pPr marL="617214" lvl="1" indent="-342900">
              <a:buClrTx/>
              <a:buFontTx/>
              <a:buChar char="-"/>
            </a:pPr>
            <a:r>
              <a:rPr lang="en-US" dirty="0">
                <a:latin typeface="+mn-lt"/>
              </a:rPr>
              <a:t>Multifamily: 0.55</a:t>
            </a:r>
          </a:p>
          <a:p>
            <a:pPr marL="617214" lvl="1" indent="-342900">
              <a:buClrTx/>
              <a:buFontTx/>
              <a:buChar char="-"/>
            </a:pPr>
            <a:r>
              <a:rPr lang="en-US" dirty="0">
                <a:latin typeface="+mn-lt"/>
              </a:rPr>
              <a:t>Commercial: 0.95</a:t>
            </a:r>
          </a:p>
          <a:p>
            <a:pPr marL="228594">
              <a:buClrTx/>
            </a:pPr>
            <a:r>
              <a:rPr lang="en-US" dirty="0" smtClean="0">
                <a:solidFill>
                  <a:schemeClr val="tx2"/>
                </a:solidFill>
                <a:latin typeface="+mn-lt"/>
              </a:rPr>
              <a:t>Missing guidance to populate avoided </a:t>
            </a:r>
            <a:r>
              <a:rPr lang="en-US" dirty="0">
                <a:solidFill>
                  <a:schemeClr val="tx2"/>
                </a:solidFill>
                <a:latin typeface="+mn-lt"/>
              </a:rPr>
              <a:t>cost </a:t>
            </a:r>
            <a:r>
              <a:rPr lang="en-US" dirty="0" smtClean="0">
                <a:solidFill>
                  <a:schemeClr val="tx2"/>
                </a:solidFill>
                <a:latin typeface="+mn-lt"/>
              </a:rPr>
              <a:t>combo for NMEC measures.</a:t>
            </a:r>
          </a:p>
          <a:p>
            <a:pPr marL="617214" lvl="1" indent="-342900">
              <a:buClrTx/>
              <a:buFontTx/>
              <a:buChar char="-"/>
            </a:pPr>
            <a:r>
              <a:rPr lang="en-US" dirty="0" smtClean="0">
                <a:latin typeface="+mn-lt"/>
              </a:rPr>
              <a:t>Will be forthcoming in RFP</a:t>
            </a:r>
          </a:p>
          <a:p>
            <a:pPr marL="0" indent="0">
              <a:buClrTx/>
              <a:buNone/>
            </a:pPr>
            <a:r>
              <a:rPr lang="en-US" dirty="0" smtClean="0">
                <a:solidFill>
                  <a:schemeClr val="tx2"/>
                </a:solidFill>
                <a:latin typeface="+mn-lt"/>
              </a:rPr>
              <a:t> </a:t>
            </a:r>
            <a:endParaRPr lang="en-US" dirty="0"/>
          </a:p>
          <a:p>
            <a:pPr marL="228594"/>
            <a:endParaRPr lang="en-US" dirty="0">
              <a:solidFill>
                <a:srgbClr val="FF0000"/>
              </a:solidFill>
            </a:endParaRPr>
          </a:p>
        </p:txBody>
      </p:sp>
      <p:pic>
        <p:nvPicPr>
          <p:cNvPr id="7" name="Picture 6"/>
          <p:cNvPicPr>
            <a:picLocks noChangeAspect="1"/>
          </p:cNvPicPr>
          <p:nvPr/>
        </p:nvPicPr>
        <p:blipFill>
          <a:blip r:embed="rId4"/>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1100025934"/>
      </p:ext>
    </p:extLst>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115F626C-8BF3-467C-809A-3A7927D19B0F}"/>
              </a:ext>
            </a:extLst>
          </p:cNvPr>
          <p:cNvSpPr>
            <a:spLocks noGrp="1"/>
          </p:cNvSpPr>
          <p:nvPr>
            <p:ph type="sldNum" sz="quarter" idx="12"/>
          </p:nvPr>
        </p:nvSpPr>
        <p:spPr/>
        <p:txBody>
          <a:bodyPr/>
          <a:lstStyle/>
          <a:p>
            <a:fld id="{7E0D9DA9-5B82-4194-9CC5-617E737A7C31}" type="slidenum">
              <a:rPr lang="en-US" smtClean="0"/>
              <a:t>36</a:t>
            </a:fld>
            <a:endParaRPr lang="en-US"/>
          </a:p>
        </p:txBody>
      </p:sp>
      <p:sp>
        <p:nvSpPr>
          <p:cNvPr id="5" name="Rectangle 4">
            <a:extLst>
              <a:ext uri="{FF2B5EF4-FFF2-40B4-BE49-F238E27FC236}">
                <a16:creationId xmlns="" xmlns:a16="http://schemas.microsoft.com/office/drawing/2014/main" id="{D8CEAF61-E797-4683-A102-8C9D7862FDF0}"/>
              </a:ext>
            </a:extLst>
          </p:cNvPr>
          <p:cNvSpPr/>
          <p:nvPr/>
        </p:nvSpPr>
        <p:spPr>
          <a:xfrm>
            <a:off x="291687" y="1134534"/>
            <a:ext cx="11510846" cy="4519292"/>
          </a:xfrm>
          <a:prstGeom prst="rect">
            <a:avLst/>
          </a:prstGeom>
        </p:spPr>
        <p:txBody>
          <a:bodyPr vert="horz" lIns="91440" tIns="45720" rIns="91440" bIns="45720" rtlCol="0">
            <a:noAutofit/>
          </a:bodyPr>
          <a:lstStyle/>
          <a:p>
            <a:pPr marL="228594" indent="-228594" defTabSz="914377">
              <a:spcBef>
                <a:spcPts val="600"/>
              </a:spcBef>
              <a:spcAft>
                <a:spcPts val="600"/>
              </a:spcAft>
              <a:buFont typeface="Symbol" panose="05050102010706020507" pitchFamily="18" charset="2"/>
              <a:buChar char="·"/>
            </a:pPr>
            <a:r>
              <a:rPr lang="en-US" sz="2400" dirty="0">
                <a:solidFill>
                  <a:schemeClr val="tx2"/>
                </a:solidFill>
              </a:rPr>
              <a:t>The submitted file will appear in your Upload History</a:t>
            </a:r>
          </a:p>
          <a:p>
            <a:pPr marL="571495" lvl="1" indent="-342900" defTabSz="914377">
              <a:spcBef>
                <a:spcPts val="600"/>
              </a:spcBef>
              <a:spcAft>
                <a:spcPts val="600"/>
              </a:spcAft>
              <a:buFontTx/>
              <a:buChar char="-"/>
            </a:pPr>
            <a:r>
              <a:rPr lang="en-US" sz="2400" dirty="0"/>
              <a:t>Most recent upload summary appears in the lower half of the page</a:t>
            </a:r>
          </a:p>
          <a:p>
            <a:pPr marL="571495" lvl="1" indent="-342900" defTabSz="914377">
              <a:spcBef>
                <a:spcPts val="600"/>
              </a:spcBef>
              <a:spcAft>
                <a:spcPts val="600"/>
              </a:spcAft>
              <a:buFontTx/>
              <a:buChar char="-"/>
            </a:pPr>
            <a:r>
              <a:rPr lang="en-US" sz="2400" dirty="0"/>
              <a:t>The job Summary includes:</a:t>
            </a:r>
          </a:p>
          <a:p>
            <a:pPr marL="731502" lvl="2" indent="-228594" defTabSz="914377">
              <a:spcAft>
                <a:spcPts val="600"/>
              </a:spcAft>
              <a:buFont typeface="Symbol" panose="05050102010706020507" pitchFamily="18" charset="2"/>
              <a:buChar char="·"/>
            </a:pPr>
            <a:r>
              <a:rPr lang="en-US" sz="2400" dirty="0"/>
              <a:t>Table record counts (number of measures/claims) uploaded and returned by the CET (if any).</a:t>
            </a:r>
          </a:p>
          <a:p>
            <a:pPr marL="731502" lvl="2" indent="-228594" defTabSz="914377">
              <a:spcAft>
                <a:spcPts val="600"/>
              </a:spcAft>
              <a:buFont typeface="Symbol" panose="05050102010706020507" pitchFamily="18" charset="2"/>
              <a:buChar char="·"/>
            </a:pPr>
            <a:r>
              <a:rPr lang="en-US" sz="2400" dirty="0"/>
              <a:t>Portfolio Filing Summary with sector level summaries of CE results, savings, and budget.</a:t>
            </a:r>
          </a:p>
          <a:p>
            <a:pPr marL="731502" lvl="2" indent="-228594" defTabSz="914377">
              <a:spcBef>
                <a:spcPts val="600"/>
              </a:spcBef>
              <a:spcAft>
                <a:spcPts val="600"/>
              </a:spcAft>
              <a:buFont typeface="Symbol" panose="05050102010706020507" pitchFamily="18" charset="2"/>
              <a:buChar char="·"/>
            </a:pPr>
            <a:r>
              <a:rPr lang="en-US" sz="2400" dirty="0"/>
              <a:t>Program(s) summary CE results, savings, and budget.</a:t>
            </a:r>
          </a:p>
          <a:p>
            <a:pPr marL="731502" lvl="2" indent="-228594" defTabSz="914377">
              <a:spcBef>
                <a:spcPts val="600"/>
              </a:spcBef>
              <a:spcAft>
                <a:spcPts val="600"/>
              </a:spcAft>
              <a:buFont typeface="Symbol" panose="05050102010706020507" pitchFamily="18" charset="2"/>
              <a:buChar char="·"/>
            </a:pPr>
            <a:r>
              <a:rPr lang="en-US" sz="2400" dirty="0"/>
              <a:t>QC feedback (Errors/Warnings).</a:t>
            </a:r>
          </a:p>
        </p:txBody>
      </p:sp>
      <p:sp>
        <p:nvSpPr>
          <p:cNvPr id="6" name="Title 1">
            <a:extLst>
              <a:ext uri="{FF2B5EF4-FFF2-40B4-BE49-F238E27FC236}">
                <a16:creationId xmlns="" xmlns:a16="http://schemas.microsoft.com/office/drawing/2014/main" id="{FB18F452-29CD-4CBE-B58D-FE28286360EB}"/>
              </a:ext>
            </a:extLst>
          </p:cNvPr>
          <p:cNvSpPr txBox="1">
            <a:spLocks/>
          </p:cNvSpPr>
          <p:nvPr/>
        </p:nvSpPr>
        <p:spPr>
          <a:xfrm>
            <a:off x="266286" y="162247"/>
            <a:ext cx="8217302" cy="1053537"/>
          </a:xfrm>
          <a:prstGeom prst="rect">
            <a:avLst/>
          </a:prstGeom>
        </p:spPr>
        <p:txBody>
          <a:bodyPr/>
          <a:lstStyle>
            <a:lvl1pPr algn="l" defTabSz="914377" rtl="0" eaLnBrk="1" latinLnBrk="0" hangingPunct="1">
              <a:lnSpc>
                <a:spcPts val="4600"/>
              </a:lnSpc>
              <a:spcBef>
                <a:spcPct val="0"/>
              </a:spcBef>
              <a:buNone/>
              <a:defRPr sz="3600" kern="1200">
                <a:solidFill>
                  <a:srgbClr val="008CA7"/>
                </a:solidFill>
                <a:latin typeface="Franklin Gothic Medium" panose="020B0603020102020204" pitchFamily="34" charset="0"/>
                <a:ea typeface="+mj-ea"/>
                <a:cs typeface="+mj-cs"/>
              </a:defRPr>
            </a:lvl1pPr>
          </a:lstStyle>
          <a:p>
            <a:r>
              <a:rPr lang="en-US" sz="3200" dirty="0">
                <a:solidFill>
                  <a:schemeClr val="tx1"/>
                </a:solidFill>
                <a:latin typeface="Segoe UI Light" panose="020B0502040204020203" pitchFamily="34" charset="0"/>
              </a:rPr>
              <a:t>CET Results</a:t>
            </a:r>
          </a:p>
        </p:txBody>
      </p:sp>
      <p:pic>
        <p:nvPicPr>
          <p:cNvPr id="7" name="Picture 6"/>
          <p:cNvPicPr>
            <a:picLocks noChangeAspect="1"/>
          </p:cNvPicPr>
          <p:nvPr/>
        </p:nvPicPr>
        <p:blipFill>
          <a:blip r:embed="rId2"/>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4279647031"/>
      </p:ext>
    </p:extLst>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115F626C-8BF3-467C-809A-3A7927D19B0F}"/>
              </a:ext>
            </a:extLst>
          </p:cNvPr>
          <p:cNvSpPr>
            <a:spLocks noGrp="1"/>
          </p:cNvSpPr>
          <p:nvPr>
            <p:ph type="sldNum" sz="quarter" idx="12"/>
          </p:nvPr>
        </p:nvSpPr>
        <p:spPr/>
        <p:txBody>
          <a:bodyPr/>
          <a:lstStyle/>
          <a:p>
            <a:fld id="{7E0D9DA9-5B82-4194-9CC5-617E737A7C31}" type="slidenum">
              <a:rPr lang="en-US" smtClean="0"/>
              <a:t>37</a:t>
            </a:fld>
            <a:endParaRPr lang="en-US"/>
          </a:p>
        </p:txBody>
      </p:sp>
      <p:sp>
        <p:nvSpPr>
          <p:cNvPr id="5" name="Rectangle 4">
            <a:extLst>
              <a:ext uri="{FF2B5EF4-FFF2-40B4-BE49-F238E27FC236}">
                <a16:creationId xmlns="" xmlns:a16="http://schemas.microsoft.com/office/drawing/2014/main" id="{D8CEAF61-E797-4683-A102-8C9D7862FDF0}"/>
              </a:ext>
            </a:extLst>
          </p:cNvPr>
          <p:cNvSpPr/>
          <p:nvPr/>
        </p:nvSpPr>
        <p:spPr>
          <a:xfrm>
            <a:off x="1909583" y="1545988"/>
            <a:ext cx="7905149" cy="3629026"/>
          </a:xfrm>
          <a:prstGeom prst="rect">
            <a:avLst/>
          </a:prstGeom>
        </p:spPr>
        <p:txBody>
          <a:bodyPr vert="horz" lIns="91440" tIns="45720" rIns="91440" bIns="45720" rtlCol="0">
            <a:noAutofit/>
          </a:bodyPr>
          <a:lstStyle/>
          <a:p>
            <a:pPr marL="228594" indent="-228594" defTabSz="914377">
              <a:spcBef>
                <a:spcPts val="600"/>
              </a:spcBef>
              <a:spcAft>
                <a:spcPts val="600"/>
              </a:spcAft>
              <a:buClr>
                <a:srgbClr val="008CA7"/>
              </a:buClr>
              <a:buFont typeface="Symbol" panose="05050102010706020507" pitchFamily="18" charset="2"/>
              <a:buChar char="·"/>
            </a:pPr>
            <a:endParaRPr lang="en-US" sz="2000" dirty="0">
              <a:latin typeface="Franklin Gothic Book" panose="020B0503020102020204" pitchFamily="34" charset="0"/>
            </a:endParaRPr>
          </a:p>
        </p:txBody>
      </p:sp>
      <p:sp>
        <p:nvSpPr>
          <p:cNvPr id="6" name="Title 1">
            <a:extLst>
              <a:ext uri="{FF2B5EF4-FFF2-40B4-BE49-F238E27FC236}">
                <a16:creationId xmlns="" xmlns:a16="http://schemas.microsoft.com/office/drawing/2014/main" id="{FB18F452-29CD-4CBE-B58D-FE28286360EB}"/>
              </a:ext>
            </a:extLst>
          </p:cNvPr>
          <p:cNvSpPr txBox="1">
            <a:spLocks/>
          </p:cNvSpPr>
          <p:nvPr/>
        </p:nvSpPr>
        <p:spPr>
          <a:xfrm>
            <a:off x="291687" y="214157"/>
            <a:ext cx="8217302" cy="1053537"/>
          </a:xfrm>
          <a:prstGeom prst="rect">
            <a:avLst/>
          </a:prstGeom>
        </p:spPr>
        <p:txBody>
          <a:bodyPr/>
          <a:lstStyle>
            <a:lvl1pPr algn="l" defTabSz="914377" rtl="0" eaLnBrk="1" latinLnBrk="0" hangingPunct="1">
              <a:lnSpc>
                <a:spcPts val="4600"/>
              </a:lnSpc>
              <a:spcBef>
                <a:spcPct val="0"/>
              </a:spcBef>
              <a:buNone/>
              <a:defRPr sz="3600" kern="1200">
                <a:solidFill>
                  <a:srgbClr val="008CA7"/>
                </a:solidFill>
                <a:latin typeface="Franklin Gothic Medium" panose="020B0603020102020204" pitchFamily="34" charset="0"/>
                <a:ea typeface="+mj-ea"/>
                <a:cs typeface="+mj-cs"/>
              </a:defRPr>
            </a:lvl1pPr>
          </a:lstStyle>
          <a:p>
            <a:r>
              <a:rPr lang="en-US" sz="3200" dirty="0">
                <a:solidFill>
                  <a:schemeClr val="tx1"/>
                </a:solidFill>
                <a:latin typeface="Segoe UI Light" panose="020B0502040204020203" pitchFamily="34" charset="0"/>
                <a:cs typeface="Segoe UI Light" panose="020B0502040204020203" pitchFamily="34" charset="0"/>
              </a:rPr>
              <a:t>CET Results</a:t>
            </a:r>
          </a:p>
        </p:txBody>
      </p:sp>
      <p:sp>
        <p:nvSpPr>
          <p:cNvPr id="7" name="Rectangle 6">
            <a:extLst>
              <a:ext uri="{FF2B5EF4-FFF2-40B4-BE49-F238E27FC236}">
                <a16:creationId xmlns="" xmlns:a16="http://schemas.microsoft.com/office/drawing/2014/main" id="{60AD1907-36FE-4FB4-BA42-C39061012D9C}"/>
              </a:ext>
            </a:extLst>
          </p:cNvPr>
          <p:cNvSpPr/>
          <p:nvPr/>
        </p:nvSpPr>
        <p:spPr>
          <a:xfrm>
            <a:off x="291687" y="1545988"/>
            <a:ext cx="11217826" cy="4636151"/>
          </a:xfrm>
          <a:prstGeom prst="rect">
            <a:avLst/>
          </a:prstGeom>
        </p:spPr>
        <p:txBody>
          <a:bodyPr vert="horz" lIns="91440" tIns="45720" rIns="91440" bIns="45720" rtlCol="0">
            <a:noAutofit/>
          </a:bodyPr>
          <a:lstStyle/>
          <a:p>
            <a:pPr marL="228594" indent="-228594" defTabSz="914377">
              <a:spcBef>
                <a:spcPts val="600"/>
              </a:spcBef>
              <a:spcAft>
                <a:spcPts val="600"/>
              </a:spcAft>
              <a:buFont typeface="Symbol" panose="05050102010706020507" pitchFamily="18" charset="2"/>
              <a:buChar char="·"/>
            </a:pPr>
            <a:endParaRPr lang="en-US" sz="2400" dirty="0">
              <a:solidFill>
                <a:schemeClr val="tx2"/>
              </a:solidFill>
              <a:latin typeface="Franklin Gothic Book" panose="020B0503020102020204" pitchFamily="34" charset="0"/>
            </a:endParaRPr>
          </a:p>
          <a:p>
            <a:pPr marL="228594" indent="-228594" defTabSz="914377">
              <a:spcBef>
                <a:spcPts val="600"/>
              </a:spcBef>
              <a:spcAft>
                <a:spcPts val="600"/>
              </a:spcAft>
              <a:buFont typeface="Symbol" panose="05050102010706020507" pitchFamily="18" charset="2"/>
              <a:buChar char="·"/>
            </a:pPr>
            <a:endParaRPr lang="en-US" sz="2400" dirty="0">
              <a:solidFill>
                <a:schemeClr val="tx2"/>
              </a:solidFill>
              <a:latin typeface="Franklin Gothic Book" panose="020B0503020102020204" pitchFamily="34" charset="0"/>
            </a:endParaRPr>
          </a:p>
          <a:p>
            <a:pPr marL="228594" indent="-228594" defTabSz="914377">
              <a:spcBef>
                <a:spcPts val="600"/>
              </a:spcBef>
              <a:spcAft>
                <a:spcPts val="600"/>
              </a:spcAft>
              <a:buFont typeface="Symbol" panose="05050102010706020507" pitchFamily="18" charset="2"/>
              <a:buChar char="·"/>
            </a:pPr>
            <a:r>
              <a:rPr lang="en-US" sz="2400" dirty="0">
                <a:solidFill>
                  <a:schemeClr val="tx2"/>
                </a:solidFill>
                <a:latin typeface="Franklin Gothic Book" panose="020B0503020102020204" pitchFamily="34" charset="0"/>
              </a:rPr>
              <a:t>Under Upload History, you can download the CET output.</a:t>
            </a:r>
          </a:p>
          <a:p>
            <a:pPr marL="800100" lvl="1" indent="-342900" defTabSz="914377">
              <a:spcBef>
                <a:spcPts val="600"/>
              </a:spcBef>
              <a:spcAft>
                <a:spcPts val="600"/>
              </a:spcAft>
              <a:buFontTx/>
              <a:buChar char="-"/>
            </a:pPr>
            <a:r>
              <a:rPr lang="en-US" sz="2400" dirty="0">
                <a:latin typeface="Franklin Gothic Book" panose="020B0503020102020204" pitchFamily="34" charset="0"/>
              </a:rPr>
              <a:t>If QC fails, no CET Output will be generated.</a:t>
            </a:r>
          </a:p>
          <a:p>
            <a:pPr marL="800100" lvl="1" indent="-342900" defTabSz="914377">
              <a:spcBef>
                <a:spcPts val="600"/>
              </a:spcBef>
              <a:spcAft>
                <a:spcPts val="600"/>
              </a:spcAft>
              <a:buFontTx/>
              <a:buChar char="-"/>
            </a:pPr>
            <a:r>
              <a:rPr lang="en-US" sz="2400" dirty="0">
                <a:latin typeface="Franklin Gothic Book" panose="020B0503020102020204" pitchFamily="34" charset="0"/>
              </a:rPr>
              <a:t>Download QC Feedback to see what row(s) caused the error.</a:t>
            </a:r>
          </a:p>
          <a:p>
            <a:pPr marL="800100" lvl="1" indent="-342900" defTabSz="914377">
              <a:spcBef>
                <a:spcPts val="600"/>
              </a:spcBef>
              <a:spcAft>
                <a:spcPts val="600"/>
              </a:spcAft>
              <a:buFontTx/>
              <a:buChar char="-"/>
            </a:pPr>
            <a:r>
              <a:rPr lang="en-US" sz="2400" dirty="0">
                <a:latin typeface="Franklin Gothic Book" panose="020B0503020102020204" pitchFamily="34" charset="0"/>
              </a:rPr>
              <a:t>QC is at the measure level, using the </a:t>
            </a:r>
            <a:r>
              <a:rPr lang="en-US" sz="2400" dirty="0" err="1">
                <a:latin typeface="Franklin Gothic Book" panose="020B0503020102020204" pitchFamily="34" charset="0"/>
              </a:rPr>
              <a:t>CEInputID</a:t>
            </a:r>
            <a:r>
              <a:rPr lang="en-US" sz="2400" dirty="0">
                <a:latin typeface="Franklin Gothic Book" panose="020B0503020102020204" pitchFamily="34" charset="0"/>
              </a:rPr>
              <a:t> as the key.</a:t>
            </a:r>
          </a:p>
          <a:p>
            <a:pPr marL="342900" indent="-342900" defTabSz="914377">
              <a:spcBef>
                <a:spcPts val="600"/>
              </a:spcBef>
              <a:spcAft>
                <a:spcPts val="600"/>
              </a:spcAft>
              <a:buFont typeface="Arial" panose="020B0604020202020204" pitchFamily="34" charset="0"/>
              <a:buChar char="•"/>
            </a:pPr>
            <a:r>
              <a:rPr lang="en-US" sz="2400" dirty="0">
                <a:solidFill>
                  <a:schemeClr val="tx2"/>
                </a:solidFill>
                <a:latin typeface="Franklin Gothic Book" panose="020B0503020102020204" pitchFamily="34" charset="0"/>
              </a:rPr>
              <a:t>Filename will match whatever the .zip file name.</a:t>
            </a:r>
          </a:p>
          <a:p>
            <a:pPr marL="342900" indent="-342900" defTabSz="914377">
              <a:spcBef>
                <a:spcPts val="600"/>
              </a:spcBef>
              <a:spcAft>
                <a:spcPts val="600"/>
              </a:spcAft>
              <a:buFont typeface="Arial" panose="020B0604020202020204" pitchFamily="34" charset="0"/>
              <a:buChar char="•"/>
            </a:pPr>
            <a:r>
              <a:rPr lang="en-US" sz="2400" dirty="0">
                <a:solidFill>
                  <a:schemeClr val="tx2"/>
                </a:solidFill>
                <a:latin typeface="Franklin Gothic Book" panose="020B0503020102020204" pitchFamily="34" charset="0"/>
              </a:rPr>
              <a:t>Clicking on Summary in the rightmost column changes the Summary section in CEDARS (below the Upload History)</a:t>
            </a:r>
          </a:p>
          <a:p>
            <a:pPr defTabSz="914377">
              <a:spcBef>
                <a:spcPts val="600"/>
              </a:spcBef>
              <a:spcAft>
                <a:spcPts val="600"/>
              </a:spcAft>
            </a:pPr>
            <a:endParaRPr lang="en-US" sz="2400" dirty="0">
              <a:latin typeface="Franklin Gothic Book" panose="020B0503020102020204" pitchFamily="34" charset="0"/>
            </a:endParaRPr>
          </a:p>
        </p:txBody>
      </p:sp>
      <p:pic>
        <p:nvPicPr>
          <p:cNvPr id="9" name="Picture 8"/>
          <p:cNvPicPr>
            <a:picLocks noChangeAspect="1"/>
          </p:cNvPicPr>
          <p:nvPr/>
        </p:nvPicPr>
        <p:blipFill>
          <a:blip r:embed="rId3"/>
          <a:stretch>
            <a:fillRect/>
          </a:stretch>
        </p:blipFill>
        <p:spPr>
          <a:xfrm>
            <a:off x="9017380" y="6371674"/>
            <a:ext cx="3174620" cy="486325"/>
          </a:xfrm>
          <a:prstGeom prst="rect">
            <a:avLst/>
          </a:prstGeom>
        </p:spPr>
      </p:pic>
      <p:pic>
        <p:nvPicPr>
          <p:cNvPr id="2" name="Picture 1">
            <a:extLst>
              <a:ext uri="{FF2B5EF4-FFF2-40B4-BE49-F238E27FC236}">
                <a16:creationId xmlns="" xmlns:a16="http://schemas.microsoft.com/office/drawing/2014/main" id="{FA7FCC60-FE25-4348-B06C-A32C47D66E1C}"/>
              </a:ext>
            </a:extLst>
          </p:cNvPr>
          <p:cNvPicPr>
            <a:picLocks noChangeAspect="1"/>
          </p:cNvPicPr>
          <p:nvPr/>
        </p:nvPicPr>
        <p:blipFill>
          <a:blip r:embed="rId4"/>
          <a:stretch>
            <a:fillRect/>
          </a:stretch>
        </p:blipFill>
        <p:spPr>
          <a:xfrm>
            <a:off x="0" y="1166423"/>
            <a:ext cx="12192000" cy="1423165"/>
          </a:xfrm>
          <a:prstGeom prst="rect">
            <a:avLst/>
          </a:prstGeom>
        </p:spPr>
      </p:pic>
    </p:spTree>
    <p:extLst>
      <p:ext uri="{BB962C8B-B14F-4D97-AF65-F5344CB8AC3E}">
        <p14:creationId xmlns:p14="http://schemas.microsoft.com/office/powerpoint/2010/main" val="2915677070"/>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115F626C-8BF3-467C-809A-3A7927D19B0F}"/>
              </a:ext>
            </a:extLst>
          </p:cNvPr>
          <p:cNvSpPr>
            <a:spLocks noGrp="1"/>
          </p:cNvSpPr>
          <p:nvPr>
            <p:ph type="sldNum" sz="quarter" idx="12"/>
          </p:nvPr>
        </p:nvSpPr>
        <p:spPr/>
        <p:txBody>
          <a:bodyPr/>
          <a:lstStyle/>
          <a:p>
            <a:fld id="{7E0D9DA9-5B82-4194-9CC5-617E737A7C31}" type="slidenum">
              <a:rPr lang="en-US" smtClean="0"/>
              <a:t>38</a:t>
            </a:fld>
            <a:endParaRPr lang="en-US"/>
          </a:p>
        </p:txBody>
      </p:sp>
      <p:sp>
        <p:nvSpPr>
          <p:cNvPr id="5" name="Rectangle 4">
            <a:extLst>
              <a:ext uri="{FF2B5EF4-FFF2-40B4-BE49-F238E27FC236}">
                <a16:creationId xmlns="" xmlns:a16="http://schemas.microsoft.com/office/drawing/2014/main" id="{D8CEAF61-E797-4683-A102-8C9D7862FDF0}"/>
              </a:ext>
            </a:extLst>
          </p:cNvPr>
          <p:cNvSpPr/>
          <p:nvPr/>
        </p:nvSpPr>
        <p:spPr>
          <a:xfrm>
            <a:off x="1909583" y="1545988"/>
            <a:ext cx="7905149" cy="3629026"/>
          </a:xfrm>
          <a:prstGeom prst="rect">
            <a:avLst/>
          </a:prstGeom>
        </p:spPr>
        <p:txBody>
          <a:bodyPr vert="horz" lIns="91440" tIns="45720" rIns="91440" bIns="45720" rtlCol="0">
            <a:noAutofit/>
          </a:bodyPr>
          <a:lstStyle/>
          <a:p>
            <a:pPr marL="228594" indent="-228594" defTabSz="914377">
              <a:spcBef>
                <a:spcPts val="600"/>
              </a:spcBef>
              <a:spcAft>
                <a:spcPts val="600"/>
              </a:spcAft>
              <a:buClr>
                <a:srgbClr val="008CA7"/>
              </a:buClr>
              <a:buFont typeface="Symbol" panose="05050102010706020507" pitchFamily="18" charset="2"/>
              <a:buChar char="·"/>
            </a:pPr>
            <a:endParaRPr lang="en-US" sz="2000" dirty="0">
              <a:latin typeface="Franklin Gothic Book" panose="020B0503020102020204" pitchFamily="34" charset="0"/>
            </a:endParaRPr>
          </a:p>
        </p:txBody>
      </p:sp>
      <p:sp>
        <p:nvSpPr>
          <p:cNvPr id="6" name="Title 1">
            <a:extLst>
              <a:ext uri="{FF2B5EF4-FFF2-40B4-BE49-F238E27FC236}">
                <a16:creationId xmlns="" xmlns:a16="http://schemas.microsoft.com/office/drawing/2014/main" id="{FB18F452-29CD-4CBE-B58D-FE28286360EB}"/>
              </a:ext>
            </a:extLst>
          </p:cNvPr>
          <p:cNvSpPr txBox="1">
            <a:spLocks/>
          </p:cNvSpPr>
          <p:nvPr/>
        </p:nvSpPr>
        <p:spPr>
          <a:xfrm>
            <a:off x="543237" y="224096"/>
            <a:ext cx="8217302" cy="1053537"/>
          </a:xfrm>
          <a:prstGeom prst="rect">
            <a:avLst/>
          </a:prstGeom>
        </p:spPr>
        <p:txBody>
          <a:bodyPr/>
          <a:lstStyle>
            <a:lvl1pPr algn="l" defTabSz="914377" rtl="0" eaLnBrk="1" latinLnBrk="0" hangingPunct="1">
              <a:lnSpc>
                <a:spcPts val="4600"/>
              </a:lnSpc>
              <a:spcBef>
                <a:spcPct val="0"/>
              </a:spcBef>
              <a:buNone/>
              <a:defRPr sz="3600" kern="1200">
                <a:solidFill>
                  <a:srgbClr val="008CA7"/>
                </a:solidFill>
                <a:latin typeface="Franklin Gothic Medium" panose="020B0603020102020204" pitchFamily="34" charset="0"/>
                <a:ea typeface="+mj-ea"/>
                <a:cs typeface="+mj-cs"/>
              </a:defRPr>
            </a:lvl1pPr>
          </a:lstStyle>
          <a:p>
            <a:r>
              <a:rPr lang="en-US" sz="3200" dirty="0">
                <a:solidFill>
                  <a:schemeClr val="tx1"/>
                </a:solidFill>
                <a:latin typeface="Segoe UI Light" panose="020B0502040204020203" pitchFamily="34" charset="0"/>
                <a:cs typeface="Segoe UI Light" panose="020B0502040204020203" pitchFamily="34" charset="0"/>
              </a:rPr>
              <a:t>CET Output Files</a:t>
            </a:r>
          </a:p>
        </p:txBody>
      </p:sp>
      <p:sp>
        <p:nvSpPr>
          <p:cNvPr id="7" name="Rectangle 6">
            <a:extLst>
              <a:ext uri="{FF2B5EF4-FFF2-40B4-BE49-F238E27FC236}">
                <a16:creationId xmlns="" xmlns:a16="http://schemas.microsoft.com/office/drawing/2014/main" id="{B8AB0B6E-B4FF-447D-B184-A04751D27E3E}"/>
              </a:ext>
            </a:extLst>
          </p:cNvPr>
          <p:cNvSpPr/>
          <p:nvPr/>
        </p:nvSpPr>
        <p:spPr>
          <a:xfrm>
            <a:off x="543237" y="1013791"/>
            <a:ext cx="11393659" cy="5351759"/>
          </a:xfrm>
          <a:prstGeom prst="rect">
            <a:avLst/>
          </a:prstGeom>
        </p:spPr>
        <p:txBody>
          <a:bodyPr vert="horz" lIns="91440" tIns="45720" rIns="91440" bIns="45720" rtlCol="0">
            <a:noAutofit/>
          </a:bodyPr>
          <a:lstStyle/>
          <a:p>
            <a:pPr marL="228594" indent="-228594" defTabSz="914377">
              <a:spcBef>
                <a:spcPts val="600"/>
              </a:spcBef>
              <a:spcAft>
                <a:spcPts val="600"/>
              </a:spcAft>
              <a:buFont typeface="Symbol" panose="05050102010706020507" pitchFamily="18" charset="2"/>
              <a:buChar char="·"/>
            </a:pPr>
            <a:r>
              <a:rPr lang="en-US" sz="2400" dirty="0">
                <a:solidFill>
                  <a:schemeClr val="tx2"/>
                </a:solidFill>
              </a:rPr>
              <a:t>When the CET Output is downloaded, there will be 4 files within the zip folder.</a:t>
            </a:r>
          </a:p>
          <a:p>
            <a:pPr marL="800100" lvl="1" indent="-342900" defTabSz="914377">
              <a:spcBef>
                <a:spcPts val="600"/>
              </a:spcBef>
              <a:spcAft>
                <a:spcPts val="600"/>
              </a:spcAft>
              <a:buFontTx/>
              <a:buChar char="-"/>
            </a:pPr>
            <a:r>
              <a:rPr lang="en-US" sz="2000" dirty="0"/>
              <a:t>Zip folder will be numbered based on number of CET files run.</a:t>
            </a:r>
          </a:p>
          <a:p>
            <a:pPr marL="800100" lvl="1" indent="-342900" defTabSz="914377">
              <a:spcBef>
                <a:spcPts val="600"/>
              </a:spcBef>
              <a:spcAft>
                <a:spcPts val="600"/>
              </a:spcAft>
              <a:buFontTx/>
              <a:buChar char="-"/>
            </a:pPr>
            <a:r>
              <a:rPr lang="en-US" sz="2000" dirty="0"/>
              <a:t>Input, Output, </a:t>
            </a:r>
            <a:r>
              <a:rPr lang="en-US" sz="2000" dirty="0" err="1"/>
              <a:t>ProgramCost</a:t>
            </a:r>
            <a:r>
              <a:rPr lang="en-US" sz="2000" dirty="0"/>
              <a:t>, and Validation are the files within.</a:t>
            </a:r>
          </a:p>
          <a:p>
            <a:pPr marL="800100" lvl="1" indent="-342900" defTabSz="914377">
              <a:spcBef>
                <a:spcPts val="600"/>
              </a:spcBef>
              <a:spcAft>
                <a:spcPts val="600"/>
              </a:spcAft>
              <a:buFontTx/>
              <a:buChar char="-"/>
            </a:pPr>
            <a:r>
              <a:rPr lang="en-US" sz="2000" dirty="0"/>
              <a:t>Input and </a:t>
            </a:r>
            <a:r>
              <a:rPr lang="en-US" sz="2000" dirty="0" err="1"/>
              <a:t>ProgramCost</a:t>
            </a:r>
            <a:r>
              <a:rPr lang="en-US" sz="2000" dirty="0"/>
              <a:t> files are the measure and program cost data.</a:t>
            </a:r>
          </a:p>
          <a:p>
            <a:pPr marL="228594" indent="-228594" defTabSz="914377">
              <a:spcBef>
                <a:spcPts val="600"/>
              </a:spcBef>
              <a:spcAft>
                <a:spcPts val="600"/>
              </a:spcAft>
              <a:buFont typeface="Symbol" panose="05050102010706020507" pitchFamily="18" charset="2"/>
              <a:buChar char="·"/>
            </a:pPr>
            <a:r>
              <a:rPr lang="en-US" sz="2400" dirty="0">
                <a:solidFill>
                  <a:schemeClr val="tx2"/>
                </a:solidFill>
              </a:rPr>
              <a:t>The outputs contain the cost effectiveness results.</a:t>
            </a:r>
          </a:p>
          <a:p>
            <a:pPr marL="800100" lvl="1" indent="-342900" defTabSz="914377">
              <a:spcBef>
                <a:spcPts val="600"/>
              </a:spcBef>
              <a:spcAft>
                <a:spcPts val="600"/>
              </a:spcAft>
              <a:buFontTx/>
              <a:buChar char="-"/>
            </a:pPr>
            <a:r>
              <a:rPr lang="en-US" sz="2000" dirty="0"/>
              <a:t>Results are provided for each claim/</a:t>
            </a:r>
            <a:r>
              <a:rPr lang="en-US" sz="2000" dirty="0" err="1"/>
              <a:t>CEInputID</a:t>
            </a:r>
            <a:r>
              <a:rPr lang="en-US" sz="2000" dirty="0"/>
              <a:t>, at the individual measure level.</a:t>
            </a:r>
          </a:p>
          <a:p>
            <a:pPr marL="800100" lvl="1" indent="-342900" defTabSz="914377">
              <a:spcBef>
                <a:spcPts val="600"/>
              </a:spcBef>
              <a:spcAft>
                <a:spcPts val="600"/>
              </a:spcAft>
              <a:buFontTx/>
              <a:buChar char="-"/>
            </a:pPr>
            <a:r>
              <a:rPr lang="en-US" sz="2000" dirty="0"/>
              <a:t>The summary page in the CET has the Program and Portfolio level results.</a:t>
            </a:r>
          </a:p>
          <a:p>
            <a:pPr marL="228594" indent="-228594" defTabSz="914377">
              <a:spcBef>
                <a:spcPts val="600"/>
              </a:spcBef>
              <a:spcAft>
                <a:spcPts val="600"/>
              </a:spcAft>
              <a:buFont typeface="Symbol" panose="05050102010706020507" pitchFamily="18" charset="2"/>
              <a:buChar char="·"/>
            </a:pPr>
            <a:r>
              <a:rPr lang="en-US" sz="2400" dirty="0">
                <a:solidFill>
                  <a:schemeClr val="tx2"/>
                </a:solidFill>
              </a:rPr>
              <a:t>The Validation file contains the error and warning messages.</a:t>
            </a:r>
          </a:p>
          <a:p>
            <a:pPr marL="228594" indent="-228594" defTabSz="914377">
              <a:spcBef>
                <a:spcPts val="600"/>
              </a:spcBef>
              <a:spcAft>
                <a:spcPts val="600"/>
              </a:spcAft>
              <a:buFont typeface="Symbol" panose="05050102010706020507" pitchFamily="18" charset="2"/>
              <a:buChar char="·"/>
            </a:pPr>
            <a:r>
              <a:rPr lang="en-US" sz="2400" dirty="0">
                <a:solidFill>
                  <a:schemeClr val="tx2"/>
                </a:solidFill>
              </a:rPr>
              <a:t>Program TRC is calculated by (</a:t>
            </a:r>
            <a:r>
              <a:rPr lang="en-US" sz="2400" dirty="0" err="1">
                <a:solidFill>
                  <a:schemeClr val="tx2"/>
                </a:solidFill>
              </a:rPr>
              <a:t>ElecBen</a:t>
            </a:r>
            <a:r>
              <a:rPr lang="en-US" sz="2400" dirty="0">
                <a:solidFill>
                  <a:schemeClr val="tx2"/>
                </a:solidFill>
              </a:rPr>
              <a:t> + </a:t>
            </a:r>
            <a:r>
              <a:rPr lang="en-US" sz="2400" dirty="0" err="1">
                <a:solidFill>
                  <a:schemeClr val="tx2"/>
                </a:solidFill>
              </a:rPr>
              <a:t>GasBen</a:t>
            </a:r>
            <a:r>
              <a:rPr lang="en-US" sz="2400" dirty="0">
                <a:solidFill>
                  <a:schemeClr val="tx2"/>
                </a:solidFill>
              </a:rPr>
              <a:t>) / </a:t>
            </a:r>
            <a:r>
              <a:rPr lang="en-US" sz="2400" dirty="0" err="1">
                <a:solidFill>
                  <a:schemeClr val="tx2"/>
                </a:solidFill>
              </a:rPr>
              <a:t>TRCCost</a:t>
            </a:r>
            <a:r>
              <a:rPr lang="en-US" sz="2400" dirty="0">
                <a:solidFill>
                  <a:schemeClr val="tx2"/>
                </a:solidFill>
              </a:rPr>
              <a:t> = (Column Y + Column Z) / (Column AC) </a:t>
            </a:r>
            <a:r>
              <a:rPr lang="en-US" sz="2400" dirty="0"/>
              <a:t>	</a:t>
            </a:r>
          </a:p>
        </p:txBody>
      </p:sp>
      <p:pic>
        <p:nvPicPr>
          <p:cNvPr id="8" name="Picture 7"/>
          <p:cNvPicPr>
            <a:picLocks noChangeAspect="1"/>
          </p:cNvPicPr>
          <p:nvPr/>
        </p:nvPicPr>
        <p:blipFill>
          <a:blip r:embed="rId3"/>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1332392467"/>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115F626C-8BF3-467C-809A-3A7927D19B0F}"/>
              </a:ext>
            </a:extLst>
          </p:cNvPr>
          <p:cNvSpPr>
            <a:spLocks noGrp="1"/>
          </p:cNvSpPr>
          <p:nvPr>
            <p:ph type="sldNum" sz="quarter" idx="12"/>
          </p:nvPr>
        </p:nvSpPr>
        <p:spPr/>
        <p:txBody>
          <a:bodyPr/>
          <a:lstStyle/>
          <a:p>
            <a:fld id="{7E0D9DA9-5B82-4194-9CC5-617E737A7C31}" type="slidenum">
              <a:rPr lang="en-US" smtClean="0"/>
              <a:t>39</a:t>
            </a:fld>
            <a:endParaRPr lang="en-US"/>
          </a:p>
        </p:txBody>
      </p:sp>
      <p:sp>
        <p:nvSpPr>
          <p:cNvPr id="5" name="Rectangle 4">
            <a:extLst>
              <a:ext uri="{FF2B5EF4-FFF2-40B4-BE49-F238E27FC236}">
                <a16:creationId xmlns="" xmlns:a16="http://schemas.microsoft.com/office/drawing/2014/main" id="{D8CEAF61-E797-4683-A102-8C9D7862FDF0}"/>
              </a:ext>
            </a:extLst>
          </p:cNvPr>
          <p:cNvSpPr/>
          <p:nvPr/>
        </p:nvSpPr>
        <p:spPr>
          <a:xfrm>
            <a:off x="1909583" y="1545988"/>
            <a:ext cx="7905149" cy="3629026"/>
          </a:xfrm>
          <a:prstGeom prst="rect">
            <a:avLst/>
          </a:prstGeom>
        </p:spPr>
        <p:txBody>
          <a:bodyPr vert="horz" lIns="91440" tIns="45720" rIns="91440" bIns="45720" rtlCol="0">
            <a:noAutofit/>
          </a:bodyPr>
          <a:lstStyle/>
          <a:p>
            <a:pPr marL="228594" indent="-228594" defTabSz="914377">
              <a:spcBef>
                <a:spcPts val="600"/>
              </a:spcBef>
              <a:spcAft>
                <a:spcPts val="600"/>
              </a:spcAft>
              <a:buClr>
                <a:srgbClr val="008CA7"/>
              </a:buClr>
              <a:buFont typeface="Symbol" panose="05050102010706020507" pitchFamily="18" charset="2"/>
              <a:buChar char="·"/>
            </a:pPr>
            <a:endParaRPr lang="en-US" sz="2000" dirty="0">
              <a:latin typeface="Franklin Gothic Book" panose="020B0503020102020204" pitchFamily="34" charset="0"/>
            </a:endParaRPr>
          </a:p>
        </p:txBody>
      </p:sp>
      <p:sp>
        <p:nvSpPr>
          <p:cNvPr id="6" name="Title 1">
            <a:extLst>
              <a:ext uri="{FF2B5EF4-FFF2-40B4-BE49-F238E27FC236}">
                <a16:creationId xmlns="" xmlns:a16="http://schemas.microsoft.com/office/drawing/2014/main" id="{FB18F452-29CD-4CBE-B58D-FE28286360EB}"/>
              </a:ext>
            </a:extLst>
          </p:cNvPr>
          <p:cNvSpPr txBox="1">
            <a:spLocks/>
          </p:cNvSpPr>
          <p:nvPr/>
        </p:nvSpPr>
        <p:spPr>
          <a:xfrm>
            <a:off x="543237" y="194278"/>
            <a:ext cx="8217302" cy="1053537"/>
          </a:xfrm>
          <a:prstGeom prst="rect">
            <a:avLst/>
          </a:prstGeom>
        </p:spPr>
        <p:txBody>
          <a:bodyPr/>
          <a:lstStyle>
            <a:lvl1pPr algn="l" defTabSz="914377" rtl="0" eaLnBrk="1" latinLnBrk="0" hangingPunct="1">
              <a:lnSpc>
                <a:spcPts val="4600"/>
              </a:lnSpc>
              <a:spcBef>
                <a:spcPct val="0"/>
              </a:spcBef>
              <a:buNone/>
              <a:defRPr sz="3600" kern="1200">
                <a:solidFill>
                  <a:srgbClr val="008CA7"/>
                </a:solidFill>
                <a:latin typeface="Franklin Gothic Medium" panose="020B0603020102020204" pitchFamily="34" charset="0"/>
                <a:ea typeface="+mj-ea"/>
                <a:cs typeface="+mj-cs"/>
              </a:defRPr>
            </a:lvl1pPr>
          </a:lstStyle>
          <a:p>
            <a:r>
              <a:rPr lang="en-US" sz="3200" dirty="0">
                <a:solidFill>
                  <a:schemeClr val="tx1"/>
                </a:solidFill>
                <a:latin typeface="Segoe UI Light" panose="020B0502040204020203" pitchFamily="34" charset="0"/>
                <a:cs typeface="Segoe UI Light" panose="020B0502040204020203" pitchFamily="34" charset="0"/>
              </a:rPr>
              <a:t>CET Common Errors</a:t>
            </a:r>
          </a:p>
        </p:txBody>
      </p:sp>
      <p:sp>
        <p:nvSpPr>
          <p:cNvPr id="7" name="Rectangle 6">
            <a:extLst>
              <a:ext uri="{FF2B5EF4-FFF2-40B4-BE49-F238E27FC236}">
                <a16:creationId xmlns="" xmlns:a16="http://schemas.microsoft.com/office/drawing/2014/main" id="{B8AB0B6E-B4FF-447D-B184-A04751D27E3E}"/>
              </a:ext>
            </a:extLst>
          </p:cNvPr>
          <p:cNvSpPr/>
          <p:nvPr/>
        </p:nvSpPr>
        <p:spPr>
          <a:xfrm>
            <a:off x="543237" y="815009"/>
            <a:ext cx="11393659" cy="5574924"/>
          </a:xfrm>
          <a:prstGeom prst="rect">
            <a:avLst/>
          </a:prstGeom>
        </p:spPr>
        <p:txBody>
          <a:bodyPr vert="horz" lIns="91440" tIns="45720" rIns="91440" bIns="45720" rtlCol="0">
            <a:noAutofit/>
          </a:bodyPr>
          <a:lstStyle/>
          <a:p>
            <a:pPr defTabSz="914377">
              <a:spcBef>
                <a:spcPts val="600"/>
              </a:spcBef>
              <a:spcAft>
                <a:spcPts val="600"/>
              </a:spcAft>
            </a:pPr>
            <a:r>
              <a:rPr lang="en-US" sz="2400" dirty="0">
                <a:solidFill>
                  <a:schemeClr val="tx2"/>
                </a:solidFill>
              </a:rPr>
              <a:t>Errors will prevent CET from calculating cost effectiveness.</a:t>
            </a:r>
          </a:p>
          <a:p>
            <a:pPr marL="228594" indent="-228594" defTabSz="914377">
              <a:spcBef>
                <a:spcPts val="600"/>
              </a:spcBef>
              <a:spcAft>
                <a:spcPts val="600"/>
              </a:spcAft>
              <a:buFont typeface="Symbol" panose="05050102010706020507" pitchFamily="18" charset="2"/>
              <a:buChar char="·"/>
            </a:pPr>
            <a:r>
              <a:rPr lang="en-US" sz="2000" dirty="0">
                <a:solidFill>
                  <a:schemeClr val="tx2"/>
                </a:solidFill>
              </a:rPr>
              <a:t>Invalid Format for files – check that files in .zip folder are named ProgramCost.csv and Measure.csv</a:t>
            </a:r>
          </a:p>
          <a:p>
            <a:pPr marL="228594" indent="-228594" defTabSz="914377">
              <a:spcBef>
                <a:spcPts val="600"/>
              </a:spcBef>
              <a:spcAft>
                <a:spcPts val="600"/>
              </a:spcAft>
              <a:buFont typeface="Symbol" panose="05050102010706020507" pitchFamily="18" charset="2"/>
              <a:buChar char="·"/>
            </a:pPr>
            <a:r>
              <a:rPr lang="en-US" sz="2000" dirty="0" err="1">
                <a:solidFill>
                  <a:schemeClr val="tx2"/>
                </a:solidFill>
              </a:rPr>
              <a:t>CEInputID</a:t>
            </a:r>
            <a:r>
              <a:rPr lang="en-US" sz="2000" dirty="0">
                <a:solidFill>
                  <a:schemeClr val="tx2"/>
                </a:solidFill>
              </a:rPr>
              <a:t> values aren’t unique for Measure.csv file – check that </a:t>
            </a:r>
            <a:r>
              <a:rPr lang="en-US" sz="2000" dirty="0" err="1">
                <a:solidFill>
                  <a:schemeClr val="tx2"/>
                </a:solidFill>
              </a:rPr>
              <a:t>CEInputID</a:t>
            </a:r>
            <a:r>
              <a:rPr lang="en-US" sz="2000" dirty="0">
                <a:solidFill>
                  <a:schemeClr val="tx2"/>
                </a:solidFill>
              </a:rPr>
              <a:t> is not duplicated</a:t>
            </a:r>
          </a:p>
          <a:p>
            <a:pPr marL="228594" indent="-228594" defTabSz="914377">
              <a:spcBef>
                <a:spcPts val="600"/>
              </a:spcBef>
              <a:spcAft>
                <a:spcPts val="600"/>
              </a:spcAft>
              <a:buFont typeface="Symbol" panose="05050102010706020507" pitchFamily="18" charset="2"/>
              <a:buChar char="·"/>
            </a:pPr>
            <a:r>
              <a:rPr lang="en-US" sz="2000" dirty="0">
                <a:solidFill>
                  <a:schemeClr val="tx2"/>
                </a:solidFill>
              </a:rPr>
              <a:t>Mismatched </a:t>
            </a:r>
            <a:r>
              <a:rPr lang="en-US" sz="2000" dirty="0" err="1">
                <a:solidFill>
                  <a:schemeClr val="tx2"/>
                </a:solidFill>
              </a:rPr>
              <a:t>PrgIDs</a:t>
            </a:r>
            <a:r>
              <a:rPr lang="en-US" sz="2000" dirty="0">
                <a:solidFill>
                  <a:schemeClr val="tx2"/>
                </a:solidFill>
              </a:rPr>
              <a:t> between Measure table and </a:t>
            </a:r>
            <a:r>
              <a:rPr lang="en-US" sz="2000" dirty="0" err="1">
                <a:solidFill>
                  <a:schemeClr val="tx2"/>
                </a:solidFill>
              </a:rPr>
              <a:t>ProgramCost</a:t>
            </a:r>
            <a:r>
              <a:rPr lang="en-US" sz="2000" dirty="0">
                <a:solidFill>
                  <a:schemeClr val="tx2"/>
                </a:solidFill>
              </a:rPr>
              <a:t> table – check that both files use the exact same </a:t>
            </a:r>
            <a:r>
              <a:rPr lang="en-US" sz="2000" dirty="0" err="1">
                <a:solidFill>
                  <a:schemeClr val="tx2"/>
                </a:solidFill>
              </a:rPr>
              <a:t>PrgID</a:t>
            </a:r>
            <a:endParaRPr lang="en-US" sz="2000" dirty="0">
              <a:solidFill>
                <a:schemeClr val="tx2"/>
              </a:solidFill>
            </a:endParaRPr>
          </a:p>
          <a:p>
            <a:pPr marL="228594" indent="-228594" defTabSz="914377">
              <a:spcBef>
                <a:spcPts val="600"/>
              </a:spcBef>
              <a:spcAft>
                <a:spcPts val="600"/>
              </a:spcAft>
              <a:buFont typeface="Symbol" panose="05050102010706020507" pitchFamily="18" charset="2"/>
              <a:buChar char="·"/>
            </a:pPr>
            <a:r>
              <a:rPr lang="en-US" sz="2000" dirty="0">
                <a:solidFill>
                  <a:schemeClr val="tx2"/>
                </a:solidFill>
              </a:rPr>
              <a:t>Values (‘e3_climate_zone’, ‘e3_mea_elec_end_use_shape’, ‘e3_target_sector’, ‘</a:t>
            </a:r>
            <a:r>
              <a:rPr lang="en-US" sz="2000" dirty="0" err="1">
                <a:solidFill>
                  <a:schemeClr val="tx2"/>
                </a:solidFill>
              </a:rPr>
              <a:t>upload_PA</a:t>
            </a:r>
            <a:r>
              <a:rPr lang="en-US" sz="2000" dirty="0">
                <a:solidFill>
                  <a:schemeClr val="tx2"/>
                </a:solidFill>
              </a:rPr>
              <a:t>’) are not allowed for </a:t>
            </a:r>
            <a:r>
              <a:rPr lang="en-US" sz="2000" dirty="0" err="1">
                <a:solidFill>
                  <a:schemeClr val="tx2"/>
                </a:solidFill>
              </a:rPr>
              <a:t>AvoidedCostCombo</a:t>
            </a:r>
            <a:r>
              <a:rPr lang="en-US" sz="2000" dirty="0">
                <a:solidFill>
                  <a:schemeClr val="tx2"/>
                </a:solidFill>
              </a:rPr>
              <a:t> – check that climate zone, end use shape, and target sector exist exactly on the avoided cost combo list.</a:t>
            </a:r>
          </a:p>
          <a:p>
            <a:pPr marL="228594" indent="-228594" defTabSz="914377">
              <a:spcBef>
                <a:spcPts val="600"/>
              </a:spcBef>
              <a:spcAft>
                <a:spcPts val="600"/>
              </a:spcAft>
              <a:buFont typeface="Symbol" panose="05050102010706020507" pitchFamily="18" charset="2"/>
              <a:buChar char="·"/>
            </a:pPr>
            <a:r>
              <a:rPr lang="en-US" sz="2000" dirty="0" err="1">
                <a:solidFill>
                  <a:schemeClr val="tx2"/>
                </a:solidFill>
              </a:rPr>
              <a:t>Requirement_Missing_X</a:t>
            </a:r>
            <a:r>
              <a:rPr lang="en-US" sz="2000" dirty="0">
                <a:solidFill>
                  <a:schemeClr val="tx2"/>
                </a:solidFill>
              </a:rPr>
              <a:t> – parameter necessary for CET calculation is missing, update specific row and parameter</a:t>
            </a:r>
          </a:p>
          <a:p>
            <a:pPr marL="228594" indent="-228594" defTabSz="914377">
              <a:spcBef>
                <a:spcPts val="600"/>
              </a:spcBef>
              <a:spcAft>
                <a:spcPts val="600"/>
              </a:spcAft>
              <a:buFont typeface="Symbol" panose="05050102010706020507" pitchFamily="18" charset="2"/>
              <a:buChar char="·"/>
            </a:pPr>
            <a:r>
              <a:rPr lang="en-US" sz="2000" dirty="0">
                <a:solidFill>
                  <a:schemeClr val="tx2"/>
                </a:solidFill>
              </a:rPr>
              <a:t>Invalid Format – check that column names match exactly</a:t>
            </a:r>
          </a:p>
          <a:p>
            <a:pPr marL="228594" indent="-228594" defTabSz="914377">
              <a:spcBef>
                <a:spcPts val="600"/>
              </a:spcBef>
              <a:spcAft>
                <a:spcPts val="600"/>
              </a:spcAft>
              <a:buFont typeface="Symbol" panose="05050102010706020507" pitchFamily="18" charset="2"/>
              <a:buChar char="·"/>
            </a:pPr>
            <a:r>
              <a:rPr lang="en-US" sz="2000" dirty="0">
                <a:solidFill>
                  <a:schemeClr val="tx2"/>
                </a:solidFill>
              </a:rPr>
              <a:t>Value Not Valid – Check that the format for the specific value does not include $ or , or –</a:t>
            </a:r>
          </a:p>
          <a:p>
            <a:pPr marL="228594" indent="-228594" defTabSz="914377">
              <a:spcBef>
                <a:spcPts val="600"/>
              </a:spcBef>
              <a:spcAft>
                <a:spcPts val="600"/>
              </a:spcAft>
              <a:buFont typeface="Symbol" panose="05050102010706020507" pitchFamily="18" charset="2"/>
              <a:buChar char="·"/>
            </a:pPr>
            <a:r>
              <a:rPr lang="en-US" sz="2000" dirty="0">
                <a:solidFill>
                  <a:schemeClr val="tx2"/>
                </a:solidFill>
              </a:rPr>
              <a:t>Problem with </a:t>
            </a:r>
            <a:r>
              <a:rPr lang="en-US" sz="2000" dirty="0" err="1">
                <a:solidFill>
                  <a:schemeClr val="tx2"/>
                </a:solidFill>
              </a:rPr>
              <a:t>RulYrs</a:t>
            </a:r>
            <a:r>
              <a:rPr lang="en-US" sz="2000" dirty="0">
                <a:solidFill>
                  <a:schemeClr val="tx2"/>
                </a:solidFill>
              </a:rPr>
              <a:t>: </a:t>
            </a:r>
            <a:r>
              <a:rPr lang="en-US" sz="2000" dirty="0" err="1">
                <a:solidFill>
                  <a:schemeClr val="tx2"/>
                </a:solidFill>
              </a:rPr>
              <a:t>RUL_Yrs</a:t>
            </a:r>
            <a:r>
              <a:rPr lang="en-US" sz="2000" dirty="0">
                <a:solidFill>
                  <a:schemeClr val="tx2"/>
                </a:solidFill>
              </a:rPr>
              <a:t> should be less than </a:t>
            </a:r>
            <a:r>
              <a:rPr lang="en-US" sz="2000" dirty="0" err="1">
                <a:solidFill>
                  <a:schemeClr val="tx2"/>
                </a:solidFill>
              </a:rPr>
              <a:t>EUL_Yrs</a:t>
            </a:r>
            <a:r>
              <a:rPr lang="en-US" sz="2000" dirty="0">
                <a:solidFill>
                  <a:schemeClr val="tx2"/>
                </a:solidFill>
              </a:rPr>
              <a:t> – Check that RUL &lt; EUL.</a:t>
            </a:r>
          </a:p>
        </p:txBody>
      </p:sp>
      <p:pic>
        <p:nvPicPr>
          <p:cNvPr id="8" name="Picture 7"/>
          <p:cNvPicPr>
            <a:picLocks noChangeAspect="1"/>
          </p:cNvPicPr>
          <p:nvPr/>
        </p:nvPicPr>
        <p:blipFill>
          <a:blip r:embed="rId3"/>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2867295045"/>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7204" y="650959"/>
            <a:ext cx="11264462" cy="4893647"/>
          </a:xfrm>
          <a:prstGeom prst="rect">
            <a:avLst/>
          </a:prstGeom>
        </p:spPr>
        <p:txBody>
          <a:bodyPr wrap="square">
            <a:spAutoFit/>
          </a:bodyPr>
          <a:lstStyle/>
          <a:p>
            <a:pPr marL="457200" indent="-457200">
              <a:buFont typeface="Arial" panose="020B0604020202020204" pitchFamily="34" charset="0"/>
              <a:buChar char="•"/>
            </a:pPr>
            <a:endParaRPr lang="en-US" sz="2400" dirty="0"/>
          </a:p>
          <a:p>
            <a:pPr marL="457200" indent="-457200">
              <a:buFont typeface="Arial" panose="020B0604020202020204" pitchFamily="34" charset="0"/>
              <a:buChar char="•"/>
            </a:pPr>
            <a:endParaRPr lang="en-US" sz="2400" dirty="0"/>
          </a:p>
          <a:p>
            <a:pPr marL="457200" indent="-457200">
              <a:buFont typeface="Arial" panose="020B0604020202020204" pitchFamily="34" charset="0"/>
              <a:buChar char="•"/>
            </a:pPr>
            <a:r>
              <a:rPr lang="en-US" sz="2400" dirty="0">
                <a:solidFill>
                  <a:srgbClr val="0070C0"/>
                </a:solidFill>
              </a:rPr>
              <a:t>Avoided costs of generation, transmission and distribution, energy, ancillary services, renewable portfolio standard (RPS), greenhouse gases (GHG)</a:t>
            </a:r>
          </a:p>
          <a:p>
            <a:pPr marL="457200" indent="-457200">
              <a:buFont typeface="Arial" panose="020B0604020202020204" pitchFamily="34" charset="0"/>
              <a:buChar char="•"/>
            </a:pPr>
            <a:endParaRPr lang="en-US" sz="2400" dirty="0">
              <a:solidFill>
                <a:srgbClr val="0070C0"/>
              </a:solidFill>
            </a:endParaRPr>
          </a:p>
          <a:p>
            <a:pPr marL="457200" indent="-457200">
              <a:buFont typeface="Arial" panose="020B0604020202020204" pitchFamily="34" charset="0"/>
              <a:buChar char="•"/>
            </a:pPr>
            <a:r>
              <a:rPr lang="en-US" sz="2400" dirty="0">
                <a:solidFill>
                  <a:srgbClr val="0070C0"/>
                </a:solidFill>
              </a:rPr>
              <a:t>Electric benefit values are calculated in the Cost Effectiveness Tool (CET) based on an electric end use (load) shape, climate zone, and sector permutation based on amount of kWh.</a:t>
            </a:r>
          </a:p>
          <a:p>
            <a:pPr marL="457200" indent="-457200">
              <a:buFont typeface="Arial" panose="020B0604020202020204" pitchFamily="34" charset="0"/>
              <a:buChar char="•"/>
            </a:pPr>
            <a:endParaRPr lang="en-US" sz="2400" dirty="0">
              <a:solidFill>
                <a:srgbClr val="0070C0"/>
              </a:solidFill>
            </a:endParaRPr>
          </a:p>
          <a:p>
            <a:pPr marL="457200" indent="-457200">
              <a:buFont typeface="Arial" panose="020B0604020202020204" pitchFamily="34" charset="0"/>
              <a:buChar char="•"/>
            </a:pPr>
            <a:r>
              <a:rPr lang="en-US" sz="2400" dirty="0">
                <a:solidFill>
                  <a:srgbClr val="0070C0"/>
                </a:solidFill>
              </a:rPr>
              <a:t>Gas benefit values are calculated in the CET based on gas sector and gas savings profile permutation based on amount of </a:t>
            </a:r>
            <a:r>
              <a:rPr lang="en-US" sz="2400" dirty="0" err="1">
                <a:solidFill>
                  <a:srgbClr val="0070C0"/>
                </a:solidFill>
              </a:rPr>
              <a:t>therms</a:t>
            </a:r>
            <a:r>
              <a:rPr lang="en-US" sz="2400" dirty="0">
                <a:solidFill>
                  <a:srgbClr val="0070C0"/>
                </a:solidFill>
              </a:rPr>
              <a:t>.</a:t>
            </a:r>
          </a:p>
          <a:p>
            <a:pPr marL="457200" indent="-457200">
              <a:buFont typeface="Arial" panose="020B0604020202020204" pitchFamily="34" charset="0"/>
              <a:buChar char="•"/>
            </a:pPr>
            <a:endParaRPr lang="en-US" sz="2400" dirty="0">
              <a:solidFill>
                <a:srgbClr val="0070C0"/>
              </a:solidFill>
            </a:endParaRPr>
          </a:p>
          <a:p>
            <a:pPr marL="457200" indent="-457200">
              <a:buFont typeface="Arial" panose="020B0604020202020204" pitchFamily="34" charset="0"/>
              <a:buChar char="•"/>
            </a:pPr>
            <a:r>
              <a:rPr lang="en-US" sz="2400" dirty="0">
                <a:solidFill>
                  <a:srgbClr val="0070C0"/>
                </a:solidFill>
              </a:rPr>
              <a:t>Both electric and gas savings are calculated using the lifecycle net savings.  </a:t>
            </a:r>
          </a:p>
        </p:txBody>
      </p:sp>
      <p:sp>
        <p:nvSpPr>
          <p:cNvPr id="4" name="Slide Number Placeholder 3"/>
          <p:cNvSpPr>
            <a:spLocks noGrp="1"/>
          </p:cNvSpPr>
          <p:nvPr>
            <p:ph type="sldNum" sz="quarter" idx="12"/>
          </p:nvPr>
        </p:nvSpPr>
        <p:spPr/>
        <p:txBody>
          <a:bodyPr/>
          <a:lstStyle/>
          <a:p>
            <a:fld id="{33A416C9-3E56-4356-B5A5-07CC0717963B}" type="slidenum">
              <a:rPr lang="en-US" smtClean="0"/>
              <a:pPr/>
              <a:t>4</a:t>
            </a:fld>
            <a:endParaRPr lang="en-US" dirty="0"/>
          </a:p>
        </p:txBody>
      </p:sp>
      <p:sp>
        <p:nvSpPr>
          <p:cNvPr id="2" name="Title 1"/>
          <p:cNvSpPr>
            <a:spLocks noGrp="1"/>
          </p:cNvSpPr>
          <p:nvPr>
            <p:ph type="title" idx="4294967295"/>
          </p:nvPr>
        </p:nvSpPr>
        <p:spPr>
          <a:xfrm>
            <a:off x="355441" y="228600"/>
            <a:ext cx="10515600" cy="841375"/>
          </a:xfrm>
        </p:spPr>
        <p:txBody>
          <a:bodyPr/>
          <a:lstStyle/>
          <a:p>
            <a:r>
              <a:rPr lang="en-US" dirty="0"/>
              <a:t>TRC Benefits = Avoided Costs</a:t>
            </a:r>
          </a:p>
        </p:txBody>
      </p:sp>
      <p:sp>
        <p:nvSpPr>
          <p:cNvPr id="3" name="Rectangle 1"/>
          <p:cNvSpPr>
            <a:spLocks noChangeArrowheads="1"/>
          </p:cNvSpPr>
          <p:nvPr/>
        </p:nvSpPr>
        <p:spPr bwMode="auto">
          <a:xfrm>
            <a:off x="0" y="-802160"/>
            <a:ext cx="1846142" cy="206152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112" tIns="914112" rIns="914112" bIns="914112"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400" dirty="0">
              <a:solidFill>
                <a:schemeClr val="bg1">
                  <a:lumMod val="50000"/>
                </a:schemeClr>
              </a:solidFill>
              <a:latin typeface="Segoe UI" panose="020B0502040204020203" pitchFamily="34" charset="0"/>
              <a:ea typeface="Segoe UI" panose="020B0502040204020203" pitchFamily="34" charset="0"/>
              <a:cs typeface="Segoe UI" panose="020B0502040204020203" pitchFamily="34" charset="0"/>
            </a:endParaRPr>
          </a:p>
        </p:txBody>
      </p:sp>
      <p:pic>
        <p:nvPicPr>
          <p:cNvPr id="6" name="Picture 5"/>
          <p:cNvPicPr>
            <a:picLocks noChangeAspect="1"/>
          </p:cNvPicPr>
          <p:nvPr/>
        </p:nvPicPr>
        <p:blipFill>
          <a:blip r:embed="rId3"/>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3289922941"/>
      </p:ext>
    </p:extLst>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115F626C-8BF3-467C-809A-3A7927D19B0F}"/>
              </a:ext>
            </a:extLst>
          </p:cNvPr>
          <p:cNvSpPr>
            <a:spLocks noGrp="1"/>
          </p:cNvSpPr>
          <p:nvPr>
            <p:ph type="sldNum" sz="quarter" idx="12"/>
          </p:nvPr>
        </p:nvSpPr>
        <p:spPr/>
        <p:txBody>
          <a:bodyPr/>
          <a:lstStyle/>
          <a:p>
            <a:fld id="{7E0D9DA9-5B82-4194-9CC5-617E737A7C31}" type="slidenum">
              <a:rPr lang="en-US" smtClean="0"/>
              <a:t>40</a:t>
            </a:fld>
            <a:endParaRPr lang="en-US"/>
          </a:p>
        </p:txBody>
      </p:sp>
      <p:sp>
        <p:nvSpPr>
          <p:cNvPr id="5" name="Rectangle 4">
            <a:extLst>
              <a:ext uri="{FF2B5EF4-FFF2-40B4-BE49-F238E27FC236}">
                <a16:creationId xmlns="" xmlns:a16="http://schemas.microsoft.com/office/drawing/2014/main" id="{D8CEAF61-E797-4683-A102-8C9D7862FDF0}"/>
              </a:ext>
            </a:extLst>
          </p:cNvPr>
          <p:cNvSpPr/>
          <p:nvPr/>
        </p:nvSpPr>
        <p:spPr>
          <a:xfrm>
            <a:off x="1909583" y="1545988"/>
            <a:ext cx="7905149" cy="3629026"/>
          </a:xfrm>
          <a:prstGeom prst="rect">
            <a:avLst/>
          </a:prstGeom>
        </p:spPr>
        <p:txBody>
          <a:bodyPr vert="horz" lIns="91440" tIns="45720" rIns="91440" bIns="45720" rtlCol="0">
            <a:noAutofit/>
          </a:bodyPr>
          <a:lstStyle/>
          <a:p>
            <a:pPr marL="228594" indent="-228594" defTabSz="914377">
              <a:spcBef>
                <a:spcPts val="600"/>
              </a:spcBef>
              <a:spcAft>
                <a:spcPts val="600"/>
              </a:spcAft>
              <a:buClr>
                <a:srgbClr val="008CA7"/>
              </a:buClr>
              <a:buFont typeface="Symbol" panose="05050102010706020507" pitchFamily="18" charset="2"/>
              <a:buChar char="·"/>
            </a:pPr>
            <a:endParaRPr lang="en-US" sz="2000" dirty="0">
              <a:latin typeface="Franklin Gothic Book" panose="020B0503020102020204" pitchFamily="34" charset="0"/>
            </a:endParaRPr>
          </a:p>
        </p:txBody>
      </p:sp>
      <p:sp>
        <p:nvSpPr>
          <p:cNvPr id="6" name="Title 1">
            <a:extLst>
              <a:ext uri="{FF2B5EF4-FFF2-40B4-BE49-F238E27FC236}">
                <a16:creationId xmlns="" xmlns:a16="http://schemas.microsoft.com/office/drawing/2014/main" id="{FB18F452-29CD-4CBE-B58D-FE28286360EB}"/>
              </a:ext>
            </a:extLst>
          </p:cNvPr>
          <p:cNvSpPr txBox="1">
            <a:spLocks/>
          </p:cNvSpPr>
          <p:nvPr/>
        </p:nvSpPr>
        <p:spPr>
          <a:xfrm>
            <a:off x="344457" y="144582"/>
            <a:ext cx="8217302" cy="1053537"/>
          </a:xfrm>
          <a:prstGeom prst="rect">
            <a:avLst/>
          </a:prstGeom>
        </p:spPr>
        <p:txBody>
          <a:bodyPr/>
          <a:lstStyle>
            <a:lvl1pPr algn="l" defTabSz="914377" rtl="0" eaLnBrk="1" latinLnBrk="0" hangingPunct="1">
              <a:lnSpc>
                <a:spcPts val="4600"/>
              </a:lnSpc>
              <a:spcBef>
                <a:spcPct val="0"/>
              </a:spcBef>
              <a:buNone/>
              <a:defRPr sz="3600" kern="1200">
                <a:solidFill>
                  <a:srgbClr val="008CA7"/>
                </a:solidFill>
                <a:latin typeface="Franklin Gothic Medium" panose="020B0603020102020204" pitchFamily="34" charset="0"/>
                <a:ea typeface="+mj-ea"/>
                <a:cs typeface="+mj-cs"/>
              </a:defRPr>
            </a:lvl1pPr>
          </a:lstStyle>
          <a:p>
            <a:r>
              <a:rPr lang="en-US" sz="3200" dirty="0">
                <a:solidFill>
                  <a:schemeClr val="tx1"/>
                </a:solidFill>
                <a:latin typeface="Segoe UI Light" panose="020B0502040204020203" pitchFamily="34" charset="0"/>
                <a:cs typeface="Segoe UI Light" panose="020B0502040204020203" pitchFamily="34" charset="0"/>
              </a:rPr>
              <a:t>CET Common Warnings</a:t>
            </a:r>
          </a:p>
        </p:txBody>
      </p:sp>
      <p:sp>
        <p:nvSpPr>
          <p:cNvPr id="7" name="Rectangle 6">
            <a:extLst>
              <a:ext uri="{FF2B5EF4-FFF2-40B4-BE49-F238E27FC236}">
                <a16:creationId xmlns="" xmlns:a16="http://schemas.microsoft.com/office/drawing/2014/main" id="{B8AB0B6E-B4FF-447D-B184-A04751D27E3E}"/>
              </a:ext>
            </a:extLst>
          </p:cNvPr>
          <p:cNvSpPr/>
          <p:nvPr/>
        </p:nvSpPr>
        <p:spPr>
          <a:xfrm>
            <a:off x="543237" y="1152939"/>
            <a:ext cx="11393659" cy="5212610"/>
          </a:xfrm>
          <a:prstGeom prst="rect">
            <a:avLst/>
          </a:prstGeom>
        </p:spPr>
        <p:txBody>
          <a:bodyPr vert="horz" lIns="91440" tIns="45720" rIns="91440" bIns="45720" rtlCol="0">
            <a:noAutofit/>
          </a:bodyPr>
          <a:lstStyle/>
          <a:p>
            <a:pPr defTabSz="914377">
              <a:spcBef>
                <a:spcPts val="600"/>
              </a:spcBef>
              <a:spcAft>
                <a:spcPts val="600"/>
              </a:spcAft>
            </a:pPr>
            <a:r>
              <a:rPr lang="en-US" sz="2400" dirty="0">
                <a:solidFill>
                  <a:schemeClr val="tx2"/>
                </a:solidFill>
              </a:rPr>
              <a:t>Warnings will still allow CET to run, but should be checked.</a:t>
            </a:r>
          </a:p>
          <a:p>
            <a:pPr marL="228594" indent="-228594" defTabSz="914377">
              <a:spcBef>
                <a:spcPts val="600"/>
              </a:spcBef>
              <a:spcAft>
                <a:spcPts val="600"/>
              </a:spcAft>
              <a:buFont typeface="Symbol" panose="05050102010706020507" pitchFamily="18" charset="2"/>
              <a:buChar char="·"/>
            </a:pPr>
            <a:r>
              <a:rPr lang="en-US" sz="2000" dirty="0">
                <a:solidFill>
                  <a:schemeClr val="tx2"/>
                </a:solidFill>
              </a:rPr>
              <a:t>Warning about RULID: When </a:t>
            </a:r>
            <a:r>
              <a:rPr lang="en-US" sz="2000" dirty="0" err="1">
                <a:solidFill>
                  <a:schemeClr val="tx2"/>
                </a:solidFill>
              </a:rPr>
              <a:t>RUL_Yrs</a:t>
            </a:r>
            <a:r>
              <a:rPr lang="en-US" sz="2000" dirty="0">
                <a:solidFill>
                  <a:schemeClr val="tx2"/>
                </a:solidFill>
              </a:rPr>
              <a:t> is greater than 0, RUL_ID should not be null, but is empty – Input RUL_ID into data or check that </a:t>
            </a:r>
            <a:r>
              <a:rPr lang="en-US" sz="2000" dirty="0" err="1">
                <a:solidFill>
                  <a:schemeClr val="tx2"/>
                </a:solidFill>
              </a:rPr>
              <a:t>RUL_Yrs</a:t>
            </a:r>
            <a:r>
              <a:rPr lang="en-US" sz="2000" dirty="0">
                <a:solidFill>
                  <a:schemeClr val="tx2"/>
                </a:solidFill>
              </a:rPr>
              <a:t> should be populated</a:t>
            </a:r>
          </a:p>
          <a:p>
            <a:pPr marL="228594" indent="-228594" defTabSz="914377">
              <a:spcBef>
                <a:spcPts val="600"/>
              </a:spcBef>
              <a:spcAft>
                <a:spcPts val="600"/>
              </a:spcAft>
              <a:buFont typeface="Symbol" panose="05050102010706020507" pitchFamily="18" charset="2"/>
              <a:buChar char="·"/>
            </a:pPr>
            <a:r>
              <a:rPr lang="en-US" sz="2000" dirty="0">
                <a:solidFill>
                  <a:schemeClr val="tx2"/>
                </a:solidFill>
              </a:rPr>
              <a:t>Warning about </a:t>
            </a:r>
            <a:r>
              <a:rPr lang="en-US" sz="2000" dirty="0" err="1">
                <a:solidFill>
                  <a:schemeClr val="tx2"/>
                </a:solidFill>
              </a:rPr>
              <a:t>RUL_Yrs</a:t>
            </a:r>
            <a:r>
              <a:rPr lang="en-US" sz="2000" dirty="0">
                <a:solidFill>
                  <a:schemeClr val="tx2"/>
                </a:solidFill>
              </a:rPr>
              <a:t>: </a:t>
            </a:r>
            <a:r>
              <a:rPr lang="en-US" sz="2000" dirty="0" err="1">
                <a:solidFill>
                  <a:schemeClr val="tx2"/>
                </a:solidFill>
              </a:rPr>
              <a:t>RUL_Yrs</a:t>
            </a:r>
            <a:r>
              <a:rPr lang="en-US" sz="2000" dirty="0">
                <a:solidFill>
                  <a:schemeClr val="tx2"/>
                </a:solidFill>
              </a:rPr>
              <a:t> should be less than or equal to </a:t>
            </a:r>
            <a:r>
              <a:rPr lang="en-US" sz="2000" dirty="0" err="1">
                <a:solidFill>
                  <a:schemeClr val="tx2"/>
                </a:solidFill>
              </a:rPr>
              <a:t>EUL_Yrs</a:t>
            </a:r>
            <a:r>
              <a:rPr lang="en-US" sz="2000" dirty="0">
                <a:solidFill>
                  <a:schemeClr val="tx2"/>
                </a:solidFill>
              </a:rPr>
              <a:t> /2.75 – Check that RUL is 1/3 of EUL</a:t>
            </a:r>
          </a:p>
          <a:p>
            <a:pPr marL="228594" indent="-228594" defTabSz="914377">
              <a:spcBef>
                <a:spcPts val="600"/>
              </a:spcBef>
              <a:spcAft>
                <a:spcPts val="600"/>
              </a:spcAft>
              <a:buFont typeface="Symbol" panose="05050102010706020507" pitchFamily="18" charset="2"/>
              <a:buChar char="·"/>
            </a:pPr>
            <a:r>
              <a:rPr lang="en-US" sz="2000" dirty="0">
                <a:solidFill>
                  <a:schemeClr val="tx2"/>
                </a:solidFill>
              </a:rPr>
              <a:t>Warning about UnitMeaCost1stBaseline: UnitMeaCost1stBaseline should be within the interval [0, ) – Check that Measure Cost is not negative.</a:t>
            </a:r>
          </a:p>
          <a:p>
            <a:pPr marL="228594" indent="-228594" defTabSz="914377">
              <a:spcBef>
                <a:spcPts val="600"/>
              </a:spcBef>
              <a:spcAft>
                <a:spcPts val="600"/>
              </a:spcAft>
              <a:buFont typeface="Symbol" panose="05050102010706020507" pitchFamily="18" charset="2"/>
              <a:buChar char="·"/>
            </a:pPr>
            <a:endParaRPr lang="en-US" sz="2000" dirty="0">
              <a:solidFill>
                <a:schemeClr val="tx2"/>
              </a:solidFill>
            </a:endParaRPr>
          </a:p>
        </p:txBody>
      </p:sp>
      <p:pic>
        <p:nvPicPr>
          <p:cNvPr id="8" name="Picture 7"/>
          <p:cNvPicPr>
            <a:picLocks noChangeAspect="1"/>
          </p:cNvPicPr>
          <p:nvPr/>
        </p:nvPicPr>
        <p:blipFill>
          <a:blip r:embed="rId3"/>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4240694412"/>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115F626C-8BF3-467C-809A-3A7927D19B0F}"/>
              </a:ext>
            </a:extLst>
          </p:cNvPr>
          <p:cNvSpPr>
            <a:spLocks noGrp="1"/>
          </p:cNvSpPr>
          <p:nvPr>
            <p:ph type="sldNum" sz="quarter" idx="12"/>
          </p:nvPr>
        </p:nvSpPr>
        <p:spPr/>
        <p:txBody>
          <a:bodyPr/>
          <a:lstStyle/>
          <a:p>
            <a:fld id="{7E0D9DA9-5B82-4194-9CC5-617E737A7C31}" type="slidenum">
              <a:rPr lang="en-US" smtClean="0"/>
              <a:t>41</a:t>
            </a:fld>
            <a:endParaRPr lang="en-US"/>
          </a:p>
        </p:txBody>
      </p:sp>
      <p:sp>
        <p:nvSpPr>
          <p:cNvPr id="5" name="Rectangle 4">
            <a:extLst>
              <a:ext uri="{FF2B5EF4-FFF2-40B4-BE49-F238E27FC236}">
                <a16:creationId xmlns="" xmlns:a16="http://schemas.microsoft.com/office/drawing/2014/main" id="{D8CEAF61-E797-4683-A102-8C9D7862FDF0}"/>
              </a:ext>
            </a:extLst>
          </p:cNvPr>
          <p:cNvSpPr/>
          <p:nvPr/>
        </p:nvSpPr>
        <p:spPr>
          <a:xfrm>
            <a:off x="1909583" y="1545988"/>
            <a:ext cx="7905149" cy="3629026"/>
          </a:xfrm>
          <a:prstGeom prst="rect">
            <a:avLst/>
          </a:prstGeom>
        </p:spPr>
        <p:txBody>
          <a:bodyPr vert="horz" lIns="91440" tIns="45720" rIns="91440" bIns="45720" rtlCol="0">
            <a:noAutofit/>
          </a:bodyPr>
          <a:lstStyle/>
          <a:p>
            <a:pPr marL="228594" indent="-228594" defTabSz="914377">
              <a:spcBef>
                <a:spcPts val="600"/>
              </a:spcBef>
              <a:spcAft>
                <a:spcPts val="600"/>
              </a:spcAft>
              <a:buClr>
                <a:srgbClr val="008CA7"/>
              </a:buClr>
              <a:buFont typeface="Symbol" panose="05050102010706020507" pitchFamily="18" charset="2"/>
              <a:buChar char="·"/>
            </a:pPr>
            <a:endParaRPr lang="en-US" sz="2000" dirty="0">
              <a:latin typeface="Franklin Gothic Book" panose="020B0503020102020204" pitchFamily="34" charset="0"/>
            </a:endParaRPr>
          </a:p>
        </p:txBody>
      </p:sp>
      <p:sp>
        <p:nvSpPr>
          <p:cNvPr id="6" name="Title 1">
            <a:extLst>
              <a:ext uri="{FF2B5EF4-FFF2-40B4-BE49-F238E27FC236}">
                <a16:creationId xmlns="" xmlns:a16="http://schemas.microsoft.com/office/drawing/2014/main" id="{FB18F452-29CD-4CBE-B58D-FE28286360EB}"/>
              </a:ext>
            </a:extLst>
          </p:cNvPr>
          <p:cNvSpPr txBox="1">
            <a:spLocks/>
          </p:cNvSpPr>
          <p:nvPr/>
        </p:nvSpPr>
        <p:spPr>
          <a:xfrm>
            <a:off x="291687" y="492451"/>
            <a:ext cx="8217302" cy="1053537"/>
          </a:xfrm>
          <a:prstGeom prst="rect">
            <a:avLst/>
          </a:prstGeom>
        </p:spPr>
        <p:txBody>
          <a:bodyPr/>
          <a:lstStyle>
            <a:lvl1pPr algn="l" defTabSz="914377" rtl="0" eaLnBrk="1" latinLnBrk="0" hangingPunct="1">
              <a:lnSpc>
                <a:spcPts val="4600"/>
              </a:lnSpc>
              <a:spcBef>
                <a:spcPct val="0"/>
              </a:spcBef>
              <a:buNone/>
              <a:defRPr sz="3600" kern="1200">
                <a:solidFill>
                  <a:srgbClr val="008CA7"/>
                </a:solidFill>
                <a:latin typeface="Franklin Gothic Medium" panose="020B0603020102020204" pitchFamily="34" charset="0"/>
                <a:ea typeface="+mj-ea"/>
                <a:cs typeface="+mj-cs"/>
              </a:defRPr>
            </a:lvl1pPr>
          </a:lstStyle>
          <a:p>
            <a:r>
              <a:rPr lang="en-US" sz="3200" dirty="0">
                <a:solidFill>
                  <a:schemeClr val="tx1"/>
                </a:solidFill>
                <a:latin typeface="Segoe UI Light" panose="020B0502040204020203" pitchFamily="34" charset="0"/>
                <a:cs typeface="Segoe UI Light" panose="020B0502040204020203" pitchFamily="34" charset="0"/>
              </a:rPr>
              <a:t>Cost Effectiveness Resources</a:t>
            </a:r>
          </a:p>
        </p:txBody>
      </p:sp>
      <p:sp>
        <p:nvSpPr>
          <p:cNvPr id="4" name="Rectangle 3">
            <a:extLst>
              <a:ext uri="{FF2B5EF4-FFF2-40B4-BE49-F238E27FC236}">
                <a16:creationId xmlns="" xmlns:a16="http://schemas.microsoft.com/office/drawing/2014/main" id="{638BFC1F-B087-498F-8D5E-500CA3F9820D}"/>
              </a:ext>
            </a:extLst>
          </p:cNvPr>
          <p:cNvSpPr/>
          <p:nvPr/>
        </p:nvSpPr>
        <p:spPr>
          <a:xfrm>
            <a:off x="467139" y="1313646"/>
            <a:ext cx="11270973" cy="3139321"/>
          </a:xfrm>
          <a:prstGeom prst="rect">
            <a:avLst/>
          </a:prstGeom>
        </p:spPr>
        <p:txBody>
          <a:bodyPr wrap="square">
            <a:spAutoFit/>
          </a:bodyPr>
          <a:lstStyle/>
          <a:p>
            <a:r>
              <a:rPr lang="en-US" dirty="0">
                <a:solidFill>
                  <a:schemeClr val="tx2"/>
                </a:solidFill>
                <a:latin typeface="Arial" panose="020B0604020202020204" pitchFamily="34" charset="0"/>
                <a:cs typeface="Arial" panose="020B0604020202020204" pitchFamily="34" charset="0"/>
                <a:hlinkClick r:id="rId3"/>
              </a:rPr>
              <a:t>Energy Efficiency Policy Manual</a:t>
            </a:r>
            <a:r>
              <a:rPr lang="en-US" dirty="0">
                <a:solidFill>
                  <a:schemeClr val="tx2"/>
                </a:solidFill>
                <a:latin typeface="Arial" panose="020B0604020202020204" pitchFamily="34" charset="0"/>
                <a:cs typeface="Arial" panose="020B0604020202020204" pitchFamily="34" charset="0"/>
              </a:rPr>
              <a:t>: Overview of EE policy requirements and term definitions</a:t>
            </a:r>
          </a:p>
          <a:p>
            <a:pPr lvl="1"/>
            <a:r>
              <a:rPr lang="en-US" dirty="0">
                <a:solidFill>
                  <a:schemeClr val="tx2"/>
                </a:solidFill>
                <a:latin typeface="Arial" panose="020B0604020202020204" pitchFamily="34" charset="0"/>
                <a:cs typeface="Arial" panose="020B0604020202020204" pitchFamily="34" charset="0"/>
                <a:hlinkClick r:id="rId3"/>
              </a:rPr>
              <a:t>http://www.cpuc.ca.gov/uploadedFiles/CPUC_Public_Website/Content/Utilities_and_Industries/Energy_-_Electricity_and_Natural_Gas/EEPolicyManualV5forPDF.pdf</a:t>
            </a:r>
            <a:endParaRPr lang="en-US" dirty="0">
              <a:solidFill>
                <a:schemeClr val="tx2"/>
              </a:solidFill>
              <a:latin typeface="Arial" panose="020B0604020202020204" pitchFamily="34" charset="0"/>
              <a:cs typeface="Arial" panose="020B0604020202020204" pitchFamily="34" charset="0"/>
            </a:endParaRPr>
          </a:p>
          <a:p>
            <a:pPr lvl="1"/>
            <a:endParaRPr lang="en-US" dirty="0">
              <a:solidFill>
                <a:schemeClr val="tx2"/>
              </a:solidFill>
              <a:latin typeface="Arial" panose="020B0604020202020204" pitchFamily="34" charset="0"/>
              <a:cs typeface="Arial" panose="020B0604020202020204" pitchFamily="34" charset="0"/>
              <a:hlinkClick r:id="rId4"/>
            </a:endParaRPr>
          </a:p>
          <a:p>
            <a:r>
              <a:rPr lang="en-US" dirty="0">
                <a:solidFill>
                  <a:schemeClr val="tx2"/>
                </a:solidFill>
                <a:latin typeface="Arial" panose="020B0604020202020204" pitchFamily="34" charset="0"/>
                <a:cs typeface="Arial" panose="020B0604020202020204" pitchFamily="34" charset="0"/>
                <a:hlinkClick r:id="rId4"/>
              </a:rPr>
              <a:t>Energy Efficiency Standard Practice Manual</a:t>
            </a:r>
            <a:r>
              <a:rPr lang="en-US" dirty="0">
                <a:solidFill>
                  <a:schemeClr val="tx2"/>
                </a:solidFill>
                <a:latin typeface="Arial" panose="020B0604020202020204" pitchFamily="34" charset="0"/>
                <a:cs typeface="Arial" panose="020B0604020202020204" pitchFamily="34" charset="0"/>
              </a:rPr>
              <a:t>: Overview of Cost Effectiveness Calculations</a:t>
            </a:r>
          </a:p>
          <a:p>
            <a:pPr lvl="1"/>
            <a:r>
              <a:rPr lang="en-US" dirty="0">
                <a:solidFill>
                  <a:schemeClr val="tx2"/>
                </a:solidFill>
                <a:latin typeface="Arial" panose="020B0604020202020204" pitchFamily="34" charset="0"/>
                <a:cs typeface="Arial" panose="020B0604020202020204" pitchFamily="34" charset="0"/>
                <a:hlinkClick r:id="rId4"/>
              </a:rPr>
              <a:t>http://www.cpuc.ca.gov/uploadedFiles/CPUC_Public_Website/Content/Utilities_and_Industries/Energy_-_Electricity_and_Natural_Gas/CPUC_STANDARD_PRACTICE_MANUAL.pdf</a:t>
            </a:r>
            <a:endParaRPr lang="en-US" dirty="0">
              <a:solidFill>
                <a:schemeClr val="tx2"/>
              </a:solidFill>
              <a:latin typeface="Arial" panose="020B0604020202020204" pitchFamily="34" charset="0"/>
              <a:cs typeface="Arial" panose="020B0604020202020204" pitchFamily="34" charset="0"/>
            </a:endParaRPr>
          </a:p>
          <a:p>
            <a:pPr lvl="1"/>
            <a:endParaRPr lang="en-US" dirty="0">
              <a:solidFill>
                <a:schemeClr val="tx2"/>
              </a:solidFill>
              <a:latin typeface="Arial" panose="020B0604020202020204" pitchFamily="34" charset="0"/>
              <a:cs typeface="Arial" panose="020B0604020202020204" pitchFamily="34" charset="0"/>
            </a:endParaRPr>
          </a:p>
          <a:p>
            <a:r>
              <a:rPr lang="en-US" dirty="0">
                <a:solidFill>
                  <a:schemeClr val="tx2"/>
                </a:solidFill>
                <a:latin typeface="Arial" panose="020B0604020202020204" pitchFamily="34" charset="0"/>
                <a:cs typeface="Arial" panose="020B0604020202020204" pitchFamily="34" charset="0"/>
                <a:hlinkClick r:id="rId5"/>
              </a:rPr>
              <a:t>CPUC Energy Efficiency Website</a:t>
            </a:r>
            <a:r>
              <a:rPr lang="en-US" dirty="0">
                <a:solidFill>
                  <a:schemeClr val="tx2"/>
                </a:solidFill>
                <a:latin typeface="Arial" panose="020B0604020202020204" pitchFamily="34" charset="0"/>
                <a:cs typeface="Arial" panose="020B0604020202020204" pitchFamily="34" charset="0"/>
              </a:rPr>
              <a:t>: CPUC resources for Energy Efficiency</a:t>
            </a:r>
          </a:p>
          <a:p>
            <a:pPr lvl="1"/>
            <a:r>
              <a:rPr lang="en-US" dirty="0">
                <a:solidFill>
                  <a:schemeClr val="tx2"/>
                </a:solidFill>
                <a:latin typeface="Arial" panose="020B0604020202020204" pitchFamily="34" charset="0"/>
                <a:cs typeface="Arial" panose="020B0604020202020204" pitchFamily="34" charset="0"/>
                <a:hlinkClick r:id="rId5"/>
              </a:rPr>
              <a:t>http://www.cpuc.ca.gov/egyefficiency/</a:t>
            </a:r>
            <a:endParaRPr lang="en-US" dirty="0">
              <a:solidFill>
                <a:schemeClr val="tx2"/>
              </a:solidFill>
              <a:latin typeface="Arial" panose="020B0604020202020204" pitchFamily="34" charset="0"/>
              <a:cs typeface="Arial" panose="020B0604020202020204" pitchFamily="34" charset="0"/>
            </a:endParaRPr>
          </a:p>
          <a:p>
            <a:pPr lvl="1"/>
            <a:endParaRPr lang="en-US" dirty="0">
              <a:solidFill>
                <a:schemeClr val="tx2"/>
              </a:solidFill>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6"/>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4153034128"/>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 xmlns:a16="http://schemas.microsoft.com/office/drawing/2014/main" id="{DA94689F-1D45-45F9-9CE0-B2BE7A62BC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7375" y="1351507"/>
            <a:ext cx="8477250" cy="4556522"/>
          </a:xfrm>
          <a:prstGeom prst="rect">
            <a:avLst/>
          </a:prstGeom>
        </p:spPr>
      </p:pic>
      <p:sp>
        <p:nvSpPr>
          <p:cNvPr id="3" name="Slide Number Placeholder 2">
            <a:extLst>
              <a:ext uri="{FF2B5EF4-FFF2-40B4-BE49-F238E27FC236}">
                <a16:creationId xmlns="" xmlns:a16="http://schemas.microsoft.com/office/drawing/2014/main" id="{B10048E5-C703-4C6A-993C-0E6D8238F8C8}"/>
              </a:ext>
            </a:extLst>
          </p:cNvPr>
          <p:cNvSpPr>
            <a:spLocks noGrp="1"/>
          </p:cNvSpPr>
          <p:nvPr>
            <p:ph type="sldNum" sz="quarter" idx="12"/>
          </p:nvPr>
        </p:nvSpPr>
        <p:spPr/>
        <p:txBody>
          <a:bodyPr>
            <a:normAutofit/>
          </a:bodyPr>
          <a:lstStyle/>
          <a:p>
            <a:pPr>
              <a:spcAft>
                <a:spcPts val="600"/>
              </a:spcAft>
            </a:pPr>
            <a:fld id="{7E0D9DA9-5B82-4194-9CC5-617E737A7C31}" type="slidenum">
              <a:rPr lang="en-US" smtClean="0"/>
              <a:pPr>
                <a:spcAft>
                  <a:spcPts val="600"/>
                </a:spcAft>
              </a:pPr>
              <a:t>42</a:t>
            </a:fld>
            <a:endParaRPr lang="en-US"/>
          </a:p>
        </p:txBody>
      </p:sp>
      <p:pic>
        <p:nvPicPr>
          <p:cNvPr id="4" name="Picture 3"/>
          <p:cNvPicPr>
            <a:picLocks noChangeAspect="1"/>
          </p:cNvPicPr>
          <p:nvPr/>
        </p:nvPicPr>
        <p:blipFill>
          <a:blip r:embed="rId3"/>
          <a:stretch>
            <a:fillRect/>
          </a:stretch>
        </p:blipFill>
        <p:spPr>
          <a:xfrm>
            <a:off x="9017380" y="6362709"/>
            <a:ext cx="3174620" cy="486325"/>
          </a:xfrm>
          <a:prstGeom prst="rect">
            <a:avLst/>
          </a:prstGeom>
        </p:spPr>
      </p:pic>
    </p:spTree>
    <p:extLst>
      <p:ext uri="{BB962C8B-B14F-4D97-AF65-F5344CB8AC3E}">
        <p14:creationId xmlns:p14="http://schemas.microsoft.com/office/powerpoint/2010/main" val="1872898731"/>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55441" y="228600"/>
            <a:ext cx="10515600" cy="841375"/>
          </a:xfrm>
        </p:spPr>
        <p:txBody>
          <a:bodyPr/>
          <a:lstStyle/>
          <a:p>
            <a:r>
              <a:rPr lang="en-US" dirty="0"/>
              <a:t>TRC Benefit Trend</a:t>
            </a:r>
          </a:p>
        </p:txBody>
      </p:sp>
      <p:sp>
        <p:nvSpPr>
          <p:cNvPr id="3" name="Rectangle 1"/>
          <p:cNvSpPr>
            <a:spLocks noChangeArrowheads="1"/>
          </p:cNvSpPr>
          <p:nvPr/>
        </p:nvSpPr>
        <p:spPr bwMode="auto">
          <a:xfrm>
            <a:off x="0" y="-802160"/>
            <a:ext cx="1846142" cy="206152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112" tIns="914112" rIns="914112" bIns="914112"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400" dirty="0">
              <a:solidFill>
                <a:schemeClr val="bg1">
                  <a:lumMod val="50000"/>
                </a:schemeClr>
              </a:solidFill>
              <a:latin typeface="Segoe UI" panose="020B0502040204020203" pitchFamily="34" charset="0"/>
              <a:ea typeface="Segoe UI" panose="020B0502040204020203" pitchFamily="34" charset="0"/>
              <a:cs typeface="Segoe UI" panose="020B0502040204020203" pitchFamily="34" charset="0"/>
            </a:endParaRPr>
          </a:p>
        </p:txBody>
      </p:sp>
      <p:sp>
        <p:nvSpPr>
          <p:cNvPr id="8" name="Rectangle 7"/>
          <p:cNvSpPr/>
          <p:nvPr/>
        </p:nvSpPr>
        <p:spPr>
          <a:xfrm>
            <a:off x="8552329" y="887506"/>
            <a:ext cx="3319336" cy="5632311"/>
          </a:xfrm>
          <a:prstGeom prst="rect">
            <a:avLst/>
          </a:prstGeom>
        </p:spPr>
        <p:txBody>
          <a:bodyPr wrap="square">
            <a:spAutoFit/>
          </a:bodyPr>
          <a:lstStyle/>
          <a:p>
            <a:pPr marL="457200" indent="-457200">
              <a:buFont typeface="Arial" panose="020B0604020202020204" pitchFamily="34" charset="0"/>
              <a:buChar char="•"/>
            </a:pPr>
            <a:r>
              <a:rPr lang="en-US" sz="2000" dirty="0">
                <a:solidFill>
                  <a:srgbClr val="0070C0"/>
                </a:solidFill>
              </a:rPr>
              <a:t>The proliferation of solar and the decrease in price of natural gas has caused a shift in avoided costs.</a:t>
            </a:r>
          </a:p>
          <a:p>
            <a:pPr marL="914400" lvl="1" indent="-457200">
              <a:buFontTx/>
              <a:buChar char="-"/>
            </a:pPr>
            <a:r>
              <a:rPr lang="en-US" sz="2000" dirty="0"/>
              <a:t>Decrease in magnitude.</a:t>
            </a:r>
          </a:p>
          <a:p>
            <a:pPr marL="914400" lvl="1" indent="-457200">
              <a:buFontTx/>
              <a:buChar char="-"/>
            </a:pPr>
            <a:r>
              <a:rPr lang="en-US" sz="2000" dirty="0"/>
              <a:t>Later in the day.</a:t>
            </a:r>
          </a:p>
          <a:p>
            <a:pPr marL="914400" lvl="1" indent="-457200">
              <a:buFontTx/>
              <a:buChar char="-"/>
            </a:pPr>
            <a:r>
              <a:rPr lang="en-US" sz="2000" dirty="0"/>
              <a:t>Later in the year.</a:t>
            </a:r>
          </a:p>
          <a:p>
            <a:pPr marL="457200" indent="-457200">
              <a:buFontTx/>
              <a:buChar char="-"/>
            </a:pPr>
            <a:endParaRPr lang="en-US" sz="2000" dirty="0"/>
          </a:p>
          <a:p>
            <a:pPr marL="457200" indent="-457200">
              <a:buFont typeface="Arial" panose="020B0604020202020204" pitchFamily="34" charset="0"/>
              <a:buChar char="•"/>
            </a:pPr>
            <a:r>
              <a:rPr lang="en-US" sz="2000" dirty="0">
                <a:solidFill>
                  <a:srgbClr val="0070C0"/>
                </a:solidFill>
              </a:rPr>
              <a:t>Mid-day savings decreasing in value and higher evening avoided costs.</a:t>
            </a:r>
          </a:p>
          <a:p>
            <a:pPr marL="457200" indent="-457200">
              <a:buFont typeface="Arial" panose="020B0604020202020204" pitchFamily="34" charset="0"/>
              <a:buChar char="•"/>
            </a:pPr>
            <a:endParaRPr lang="en-US" sz="2000" dirty="0">
              <a:solidFill>
                <a:srgbClr val="0070C0"/>
              </a:solidFill>
            </a:endParaRPr>
          </a:p>
          <a:p>
            <a:pPr marL="457200" indent="-457200">
              <a:buFont typeface="Arial" panose="020B0604020202020204" pitchFamily="34" charset="0"/>
              <a:buChar char="•"/>
            </a:pPr>
            <a:r>
              <a:rPr lang="en-US" sz="2000" dirty="0">
                <a:solidFill>
                  <a:srgbClr val="0070C0"/>
                </a:solidFill>
              </a:rPr>
              <a:t>Avoided costs were updated in 2018 and again in 2019.</a:t>
            </a:r>
          </a:p>
          <a:p>
            <a:pPr marL="457200" indent="-457200">
              <a:buFont typeface="Arial" panose="020B0604020202020204" pitchFamily="34" charset="0"/>
              <a:buChar char="•"/>
            </a:pPr>
            <a:endParaRPr lang="en-US" sz="2000" dirty="0"/>
          </a:p>
        </p:txBody>
      </p:sp>
      <p:sp>
        <p:nvSpPr>
          <p:cNvPr id="9" name="Rectangle 8"/>
          <p:cNvSpPr/>
          <p:nvPr/>
        </p:nvSpPr>
        <p:spPr>
          <a:xfrm>
            <a:off x="-21079" y="6499412"/>
            <a:ext cx="10142230" cy="438582"/>
          </a:xfrm>
          <a:prstGeom prst="rect">
            <a:avLst/>
          </a:prstGeom>
        </p:spPr>
        <p:txBody>
          <a:bodyPr wrap="square">
            <a:spAutoFit/>
          </a:bodyPr>
          <a:lstStyle/>
          <a:p>
            <a:pPr>
              <a:defRPr/>
            </a:pPr>
            <a:r>
              <a:rPr lang="en-US" sz="1200" dirty="0">
                <a:solidFill>
                  <a:srgbClr val="1F497D"/>
                </a:solidFill>
                <a:latin typeface="Calibri" panose="020F0502020204030204" pitchFamily="34" charset="0"/>
              </a:rPr>
              <a:t>CZ4 shown; ftp://ftp.cpuc.ca.gov/gopher-data/energy_division/EnergyEfficiency/CostEffectiveness/ACC_2018_v1f.xlsb</a:t>
            </a:r>
          </a:p>
          <a:p>
            <a:pPr lvl="0">
              <a:defRPr/>
            </a:pPr>
            <a:endParaRPr lang="en-US" sz="1000" dirty="0">
              <a:solidFill>
                <a:srgbClr val="1F497D"/>
              </a:solidFill>
              <a:latin typeface="Calibri" panose="020F0502020204030204" pitchFamily="34" charset="0"/>
            </a:endParaRPr>
          </a:p>
        </p:txBody>
      </p:sp>
      <p:pic>
        <p:nvPicPr>
          <p:cNvPr id="4" name="Picture 3"/>
          <p:cNvPicPr>
            <a:picLocks noChangeAspect="1"/>
          </p:cNvPicPr>
          <p:nvPr/>
        </p:nvPicPr>
        <p:blipFill>
          <a:blip r:embed="rId3"/>
          <a:stretch>
            <a:fillRect/>
          </a:stretch>
        </p:blipFill>
        <p:spPr>
          <a:xfrm>
            <a:off x="204969" y="1069975"/>
            <a:ext cx="8114277" cy="3297469"/>
          </a:xfrm>
          <a:prstGeom prst="rect">
            <a:avLst/>
          </a:prstGeom>
        </p:spPr>
      </p:pic>
      <p:pic>
        <p:nvPicPr>
          <p:cNvPr id="10" name="Picture 9">
            <a:extLst>
              <a:ext uri="{FF2B5EF4-FFF2-40B4-BE49-F238E27FC236}">
                <a16:creationId xmlns="" xmlns:a16="http://schemas.microsoft.com/office/drawing/2014/main" id="{C09E7657-F7C5-41D9-A40C-24F77D9D348E}"/>
              </a:ext>
            </a:extLst>
          </p:cNvPr>
          <p:cNvPicPr>
            <a:picLocks noChangeAspect="1"/>
          </p:cNvPicPr>
          <p:nvPr/>
        </p:nvPicPr>
        <p:blipFill rotWithShape="1">
          <a:blip r:embed="rId4"/>
          <a:srcRect l="66686" t="52175" r="1506" b="16446"/>
          <a:stretch/>
        </p:blipFill>
        <p:spPr>
          <a:xfrm>
            <a:off x="355441" y="4661187"/>
            <a:ext cx="2870060" cy="1525827"/>
          </a:xfrm>
          <a:prstGeom prst="rect">
            <a:avLst/>
          </a:prstGeom>
        </p:spPr>
      </p:pic>
      <p:pic>
        <p:nvPicPr>
          <p:cNvPr id="11" name="Picture 10">
            <a:extLst>
              <a:ext uri="{FF2B5EF4-FFF2-40B4-BE49-F238E27FC236}">
                <a16:creationId xmlns="" xmlns:a16="http://schemas.microsoft.com/office/drawing/2014/main" id="{E0BA2663-6224-4281-AAC5-8F88E2CDD3E8}"/>
              </a:ext>
            </a:extLst>
          </p:cNvPr>
          <p:cNvPicPr>
            <a:picLocks noChangeAspect="1"/>
          </p:cNvPicPr>
          <p:nvPr/>
        </p:nvPicPr>
        <p:blipFill rotWithShape="1">
          <a:blip r:embed="rId4"/>
          <a:srcRect l="70688" t="26209" r="12503" b="45321"/>
          <a:stretch/>
        </p:blipFill>
        <p:spPr>
          <a:xfrm>
            <a:off x="2825367" y="4741278"/>
            <a:ext cx="1516711" cy="1384300"/>
          </a:xfrm>
          <a:prstGeom prst="rect">
            <a:avLst/>
          </a:prstGeom>
        </p:spPr>
      </p:pic>
      <p:pic>
        <p:nvPicPr>
          <p:cNvPr id="12" name="Picture 11"/>
          <p:cNvPicPr>
            <a:picLocks noChangeAspect="1"/>
          </p:cNvPicPr>
          <p:nvPr/>
        </p:nvPicPr>
        <p:blipFill>
          <a:blip r:embed="rId5"/>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433991929"/>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9881895" y="4016192"/>
            <a:ext cx="2142565" cy="762000"/>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Participant Cost</a:t>
            </a:r>
          </a:p>
        </p:txBody>
      </p:sp>
      <p:sp>
        <p:nvSpPr>
          <p:cNvPr id="5" name="Rectangle 4"/>
          <p:cNvSpPr/>
          <p:nvPr/>
        </p:nvSpPr>
        <p:spPr>
          <a:xfrm>
            <a:off x="607204" y="928865"/>
            <a:ext cx="11264462" cy="830997"/>
          </a:xfrm>
          <a:prstGeom prst="rect">
            <a:avLst/>
          </a:prstGeom>
        </p:spPr>
        <p:txBody>
          <a:bodyPr wrap="square">
            <a:spAutoFit/>
          </a:bodyPr>
          <a:lstStyle/>
          <a:p>
            <a:pPr marL="457200" indent="-457200">
              <a:buFont typeface="Arial" panose="020B0604020202020204" pitchFamily="34" charset="0"/>
              <a:buChar char="•"/>
            </a:pPr>
            <a:endParaRPr lang="en-US" sz="2400" dirty="0"/>
          </a:p>
          <a:p>
            <a:pPr marL="457200" indent="-457200">
              <a:buFont typeface="Arial" panose="020B0604020202020204" pitchFamily="34" charset="0"/>
              <a:buChar char="•"/>
            </a:pPr>
            <a:endParaRPr lang="en-US" sz="2400" dirty="0"/>
          </a:p>
        </p:txBody>
      </p:sp>
      <p:sp>
        <p:nvSpPr>
          <p:cNvPr id="4" name="Slide Number Placeholder 3"/>
          <p:cNvSpPr>
            <a:spLocks noGrp="1"/>
          </p:cNvSpPr>
          <p:nvPr>
            <p:ph type="sldNum" sz="quarter" idx="12"/>
          </p:nvPr>
        </p:nvSpPr>
        <p:spPr/>
        <p:txBody>
          <a:bodyPr/>
          <a:lstStyle/>
          <a:p>
            <a:fld id="{33A416C9-3E56-4356-B5A5-07CC0717963B}" type="slidenum">
              <a:rPr lang="en-US" smtClean="0"/>
              <a:pPr/>
              <a:t>6</a:t>
            </a:fld>
            <a:endParaRPr lang="en-US" dirty="0"/>
          </a:p>
        </p:txBody>
      </p:sp>
      <p:sp>
        <p:nvSpPr>
          <p:cNvPr id="2" name="Title 1"/>
          <p:cNvSpPr>
            <a:spLocks noGrp="1"/>
          </p:cNvSpPr>
          <p:nvPr>
            <p:ph type="title" idx="4294967295"/>
          </p:nvPr>
        </p:nvSpPr>
        <p:spPr>
          <a:xfrm>
            <a:off x="355441" y="228600"/>
            <a:ext cx="10515600" cy="841375"/>
          </a:xfrm>
        </p:spPr>
        <p:txBody>
          <a:bodyPr/>
          <a:lstStyle/>
          <a:p>
            <a:r>
              <a:rPr lang="en-US" dirty="0"/>
              <a:t>TRC Costs Formula</a:t>
            </a:r>
          </a:p>
        </p:txBody>
      </p:sp>
      <p:sp>
        <p:nvSpPr>
          <p:cNvPr id="3" name="Rectangle 1"/>
          <p:cNvSpPr>
            <a:spLocks noChangeArrowheads="1"/>
          </p:cNvSpPr>
          <p:nvPr/>
        </p:nvSpPr>
        <p:spPr bwMode="auto">
          <a:xfrm>
            <a:off x="0" y="-802160"/>
            <a:ext cx="1846142" cy="206152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112" tIns="914112" rIns="914112" bIns="914112"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400" dirty="0">
              <a:solidFill>
                <a:schemeClr val="bg1">
                  <a:lumMod val="50000"/>
                </a:schemeClr>
              </a:solidFill>
              <a:latin typeface="Segoe UI" panose="020B0502040204020203" pitchFamily="34" charset="0"/>
              <a:ea typeface="Segoe UI" panose="020B0502040204020203" pitchFamily="34" charset="0"/>
              <a:cs typeface="Segoe UI" panose="020B0502040204020203" pitchFamily="34" charset="0"/>
            </a:endParaRPr>
          </a:p>
        </p:txBody>
      </p:sp>
      <p:pic>
        <p:nvPicPr>
          <p:cNvPr id="6" name="Picture 5"/>
          <p:cNvPicPr>
            <a:picLocks noChangeAspect="1"/>
          </p:cNvPicPr>
          <p:nvPr/>
        </p:nvPicPr>
        <p:blipFill>
          <a:blip r:embed="rId3"/>
          <a:stretch>
            <a:fillRect/>
          </a:stretch>
        </p:blipFill>
        <p:spPr>
          <a:xfrm>
            <a:off x="519993" y="876304"/>
            <a:ext cx="7616711" cy="1198405"/>
          </a:xfrm>
          <a:prstGeom prst="rect">
            <a:avLst/>
          </a:prstGeom>
        </p:spPr>
      </p:pic>
      <p:sp>
        <p:nvSpPr>
          <p:cNvPr id="14" name="Rectangle 13"/>
          <p:cNvSpPr/>
          <p:nvPr/>
        </p:nvSpPr>
        <p:spPr>
          <a:xfrm>
            <a:off x="5254422" y="4016971"/>
            <a:ext cx="2142565" cy="762000"/>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Participant Cost</a:t>
            </a:r>
          </a:p>
        </p:txBody>
      </p:sp>
      <p:sp>
        <p:nvSpPr>
          <p:cNvPr id="15" name="Rectangle 14"/>
          <p:cNvSpPr/>
          <p:nvPr/>
        </p:nvSpPr>
        <p:spPr>
          <a:xfrm>
            <a:off x="3098421" y="4017245"/>
            <a:ext cx="2142565" cy="762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Incentive to Customers</a:t>
            </a:r>
          </a:p>
        </p:txBody>
      </p:sp>
      <p:sp>
        <p:nvSpPr>
          <p:cNvPr id="16" name="Left Brace 15"/>
          <p:cNvSpPr/>
          <p:nvPr/>
        </p:nvSpPr>
        <p:spPr>
          <a:xfrm rot="5400000">
            <a:off x="5031662" y="1577790"/>
            <a:ext cx="416387" cy="431426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7" name="TextBox 16"/>
          <p:cNvSpPr txBox="1"/>
          <p:nvPr/>
        </p:nvSpPr>
        <p:spPr>
          <a:xfrm>
            <a:off x="4143033" y="3118786"/>
            <a:ext cx="2168122" cy="461665"/>
          </a:xfrm>
          <a:prstGeom prst="rect">
            <a:avLst/>
          </a:prstGeom>
          <a:noFill/>
        </p:spPr>
        <p:txBody>
          <a:bodyPr wrap="square" rtlCol="0">
            <a:spAutoFit/>
          </a:bodyPr>
          <a:lstStyle/>
          <a:p>
            <a:r>
              <a:rPr lang="en-US" sz="2400" b="1" dirty="0"/>
              <a:t>Measure</a:t>
            </a:r>
            <a:r>
              <a:rPr lang="en-US" b="1" dirty="0"/>
              <a:t> </a:t>
            </a:r>
            <a:r>
              <a:rPr lang="en-US" sz="2400" b="1" dirty="0"/>
              <a:t>Costs</a:t>
            </a:r>
            <a:endParaRPr lang="en-US" b="1" dirty="0"/>
          </a:p>
        </p:txBody>
      </p:sp>
      <p:sp>
        <p:nvSpPr>
          <p:cNvPr id="21" name="TextBox 20"/>
          <p:cNvSpPr txBox="1"/>
          <p:nvPr/>
        </p:nvSpPr>
        <p:spPr>
          <a:xfrm>
            <a:off x="3731558" y="5257796"/>
            <a:ext cx="3128682" cy="461665"/>
          </a:xfrm>
          <a:prstGeom prst="rect">
            <a:avLst/>
          </a:prstGeom>
          <a:noFill/>
        </p:spPr>
        <p:txBody>
          <a:bodyPr wrap="square" rtlCol="0">
            <a:spAutoFit/>
          </a:bodyPr>
          <a:lstStyle/>
          <a:p>
            <a:r>
              <a:rPr lang="en-US" sz="2400" b="1" dirty="0"/>
              <a:t>Non-Free Riders (NTG)</a:t>
            </a:r>
          </a:p>
        </p:txBody>
      </p:sp>
      <p:sp>
        <p:nvSpPr>
          <p:cNvPr id="22" name="TextBox 21"/>
          <p:cNvSpPr txBox="1"/>
          <p:nvPr/>
        </p:nvSpPr>
        <p:spPr>
          <a:xfrm>
            <a:off x="7951110" y="5230902"/>
            <a:ext cx="2682842" cy="461665"/>
          </a:xfrm>
          <a:prstGeom prst="rect">
            <a:avLst/>
          </a:prstGeom>
          <a:noFill/>
        </p:spPr>
        <p:txBody>
          <a:bodyPr wrap="square" rtlCol="0">
            <a:spAutoFit/>
          </a:bodyPr>
          <a:lstStyle/>
          <a:p>
            <a:r>
              <a:rPr lang="en-US" sz="2400" b="1" dirty="0"/>
              <a:t>Free Riders (1-NTG)</a:t>
            </a:r>
          </a:p>
        </p:txBody>
      </p:sp>
      <p:sp>
        <p:nvSpPr>
          <p:cNvPr id="24" name="Rectangle 23"/>
          <p:cNvSpPr/>
          <p:nvPr/>
        </p:nvSpPr>
        <p:spPr>
          <a:xfrm>
            <a:off x="7979923" y="4016192"/>
            <a:ext cx="2142565" cy="7620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Incentive to Customers</a:t>
            </a:r>
          </a:p>
        </p:txBody>
      </p:sp>
      <p:sp>
        <p:nvSpPr>
          <p:cNvPr id="25" name="TextBox 24"/>
          <p:cNvSpPr txBox="1"/>
          <p:nvPr/>
        </p:nvSpPr>
        <p:spPr>
          <a:xfrm>
            <a:off x="0" y="5230902"/>
            <a:ext cx="3128682" cy="461665"/>
          </a:xfrm>
          <a:prstGeom prst="rect">
            <a:avLst/>
          </a:prstGeom>
          <a:noFill/>
        </p:spPr>
        <p:txBody>
          <a:bodyPr wrap="square" rtlCol="0">
            <a:spAutoFit/>
          </a:bodyPr>
          <a:lstStyle/>
          <a:p>
            <a:r>
              <a:rPr lang="en-US" sz="2400" b="1" dirty="0"/>
              <a:t>IOU/3</a:t>
            </a:r>
            <a:r>
              <a:rPr lang="en-US" sz="2400" b="1" baseline="30000" dirty="0"/>
              <a:t>rd</a:t>
            </a:r>
            <a:r>
              <a:rPr lang="en-US" sz="2400" b="1" dirty="0"/>
              <a:t> Party Costs</a:t>
            </a:r>
          </a:p>
        </p:txBody>
      </p:sp>
      <p:sp>
        <p:nvSpPr>
          <p:cNvPr id="26" name="Rectangle 25"/>
          <p:cNvSpPr/>
          <p:nvPr/>
        </p:nvSpPr>
        <p:spPr>
          <a:xfrm>
            <a:off x="363738" y="4021198"/>
            <a:ext cx="2142565" cy="762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t>NonIncentive</a:t>
            </a:r>
            <a:r>
              <a:rPr lang="en-US" dirty="0"/>
              <a:t> </a:t>
            </a:r>
            <a:r>
              <a:rPr lang="en-US" b="1" dirty="0"/>
              <a:t>Costs</a:t>
            </a:r>
          </a:p>
        </p:txBody>
      </p:sp>
      <p:sp>
        <p:nvSpPr>
          <p:cNvPr id="29" name="Plus 28"/>
          <p:cNvSpPr/>
          <p:nvPr/>
        </p:nvSpPr>
        <p:spPr>
          <a:xfrm>
            <a:off x="2506303" y="4123769"/>
            <a:ext cx="576422" cy="564776"/>
          </a:xfrm>
          <a:prstGeom prst="mathPlu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Plus 29"/>
          <p:cNvSpPr/>
          <p:nvPr/>
        </p:nvSpPr>
        <p:spPr>
          <a:xfrm>
            <a:off x="7374688" y="4080883"/>
            <a:ext cx="576422" cy="564776"/>
          </a:xfrm>
          <a:prstGeom prst="mathPlu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Multiply 30"/>
          <p:cNvSpPr/>
          <p:nvPr/>
        </p:nvSpPr>
        <p:spPr>
          <a:xfrm>
            <a:off x="4897946" y="4758463"/>
            <a:ext cx="610935" cy="570932"/>
          </a:xfrm>
          <a:prstGeom prst="mathMultiply">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Multiply 31"/>
          <p:cNvSpPr/>
          <p:nvPr/>
        </p:nvSpPr>
        <p:spPr>
          <a:xfrm>
            <a:off x="8842919" y="4747851"/>
            <a:ext cx="610935" cy="570932"/>
          </a:xfrm>
          <a:prstGeom prst="mathMultiply">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quot;No&quot; Symbol 32"/>
          <p:cNvSpPr/>
          <p:nvPr/>
        </p:nvSpPr>
        <p:spPr>
          <a:xfrm>
            <a:off x="10446496" y="3766584"/>
            <a:ext cx="1434353" cy="1279145"/>
          </a:xfrm>
          <a:prstGeom prst="noSmoking">
            <a:avLst/>
          </a:prstGeom>
          <a:solidFill>
            <a:srgbClr val="FF0000">
              <a:alpha val="7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Equal 6"/>
          <p:cNvSpPr/>
          <p:nvPr/>
        </p:nvSpPr>
        <p:spPr>
          <a:xfrm>
            <a:off x="8162488" y="1032198"/>
            <a:ext cx="680431" cy="531842"/>
          </a:xfrm>
          <a:prstGeom prst="mathEqual">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extBox 7"/>
          <p:cNvSpPr txBox="1"/>
          <p:nvPr/>
        </p:nvSpPr>
        <p:spPr>
          <a:xfrm>
            <a:off x="8349637" y="938049"/>
            <a:ext cx="2820461" cy="830997"/>
          </a:xfrm>
          <a:prstGeom prst="rect">
            <a:avLst/>
          </a:prstGeom>
          <a:noFill/>
        </p:spPr>
        <p:txBody>
          <a:bodyPr wrap="square" rtlCol="0">
            <a:spAutoFit/>
          </a:bodyPr>
          <a:lstStyle/>
          <a:p>
            <a:pPr algn="ctr"/>
            <a:r>
              <a:rPr lang="en-US" sz="2400" b="1" u="sng" dirty="0">
                <a:solidFill>
                  <a:srgbClr val="0070C0"/>
                </a:solidFill>
              </a:rPr>
              <a:t>TRC Benefits</a:t>
            </a:r>
          </a:p>
          <a:p>
            <a:pPr algn="ctr"/>
            <a:r>
              <a:rPr lang="en-US" sz="2400" b="1" dirty="0">
                <a:solidFill>
                  <a:srgbClr val="0070C0"/>
                </a:solidFill>
              </a:rPr>
              <a:t>TRC Costs</a:t>
            </a:r>
          </a:p>
        </p:txBody>
      </p:sp>
      <p:pic>
        <p:nvPicPr>
          <p:cNvPr id="28" name="Picture 27"/>
          <p:cNvPicPr>
            <a:picLocks noChangeAspect="1"/>
          </p:cNvPicPr>
          <p:nvPr/>
        </p:nvPicPr>
        <p:blipFill>
          <a:blip r:embed="rId4"/>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1743621732"/>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47559" y="165845"/>
            <a:ext cx="10515600" cy="841375"/>
          </a:xfrm>
        </p:spPr>
        <p:txBody>
          <a:bodyPr/>
          <a:lstStyle/>
          <a:p>
            <a:r>
              <a:rPr lang="en-US" dirty="0"/>
              <a:t>TRC Sensitivity</a:t>
            </a:r>
          </a:p>
        </p:txBody>
      </p:sp>
      <p:sp>
        <p:nvSpPr>
          <p:cNvPr id="3" name="Rectangle 1"/>
          <p:cNvSpPr>
            <a:spLocks noChangeArrowheads="1"/>
          </p:cNvSpPr>
          <p:nvPr/>
        </p:nvSpPr>
        <p:spPr bwMode="auto">
          <a:xfrm>
            <a:off x="0" y="-802160"/>
            <a:ext cx="1846142" cy="206152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112" tIns="914112" rIns="914112" bIns="914112"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400" dirty="0">
              <a:solidFill>
                <a:schemeClr val="bg1">
                  <a:lumMod val="50000"/>
                </a:schemeClr>
              </a:solidFill>
              <a:latin typeface="Segoe UI" panose="020B0502040204020203" pitchFamily="34" charset="0"/>
              <a:ea typeface="Segoe UI" panose="020B0502040204020203" pitchFamily="34" charset="0"/>
              <a:cs typeface="Segoe UI" panose="020B0502040204020203" pitchFamily="34" charset="0"/>
            </a:endParaRPr>
          </a:p>
        </p:txBody>
      </p:sp>
      <p:sp>
        <p:nvSpPr>
          <p:cNvPr id="8" name="Rectangle 7"/>
          <p:cNvSpPr/>
          <p:nvPr/>
        </p:nvSpPr>
        <p:spPr>
          <a:xfrm>
            <a:off x="347559" y="5603503"/>
            <a:ext cx="11524106" cy="830997"/>
          </a:xfrm>
          <a:prstGeom prst="rect">
            <a:avLst/>
          </a:prstGeom>
        </p:spPr>
        <p:txBody>
          <a:bodyPr wrap="square">
            <a:spAutoFit/>
          </a:bodyPr>
          <a:lstStyle/>
          <a:p>
            <a:pPr marL="457200" indent="-457200">
              <a:buFont typeface="Arial" panose="020B0604020202020204" pitchFamily="34" charset="0"/>
              <a:buChar char="•"/>
            </a:pPr>
            <a:r>
              <a:rPr lang="en-US" sz="2400" dirty="0"/>
              <a:t>Portfolio TRC is most sensitive to measure costs and kWh/</a:t>
            </a:r>
            <a:r>
              <a:rPr lang="en-US" sz="2400" dirty="0" err="1"/>
              <a:t>therm</a:t>
            </a:r>
            <a:r>
              <a:rPr lang="en-US" sz="2400" dirty="0"/>
              <a:t> savings.</a:t>
            </a:r>
          </a:p>
          <a:p>
            <a:pPr marL="457200" indent="-457200">
              <a:buFont typeface="Arial" panose="020B0604020202020204" pitchFamily="34" charset="0"/>
              <a:buChar char="•"/>
            </a:pPr>
            <a:r>
              <a:rPr lang="en-US" sz="2400" dirty="0"/>
              <a:t>kW does not impact the calculation of TRC.</a:t>
            </a:r>
          </a:p>
        </p:txBody>
      </p:sp>
      <p:graphicFrame>
        <p:nvGraphicFramePr>
          <p:cNvPr id="9" name="Content Placeholder 5"/>
          <p:cNvGraphicFramePr>
            <a:graphicFrameLocks/>
          </p:cNvGraphicFramePr>
          <p:nvPr>
            <p:extLst>
              <p:ext uri="{D42A27DB-BD31-4B8C-83A1-F6EECF244321}">
                <p14:modId xmlns:p14="http://schemas.microsoft.com/office/powerpoint/2010/main" val="213590875"/>
              </p:ext>
            </p:extLst>
          </p:nvPr>
        </p:nvGraphicFramePr>
        <p:xfrm>
          <a:off x="735629" y="819556"/>
          <a:ext cx="10127530" cy="4580167"/>
        </p:xfrm>
        <a:graphic>
          <a:graphicData uri="http://schemas.openxmlformats.org/drawingml/2006/chart">
            <c:chart xmlns:c="http://schemas.openxmlformats.org/drawingml/2006/chart" xmlns:r="http://schemas.openxmlformats.org/officeDocument/2006/relationships" r:id="rId3"/>
          </a:graphicData>
        </a:graphic>
      </p:graphicFrame>
      <p:pic>
        <p:nvPicPr>
          <p:cNvPr id="6" name="Picture 5"/>
          <p:cNvPicPr>
            <a:picLocks noChangeAspect="1"/>
          </p:cNvPicPr>
          <p:nvPr/>
        </p:nvPicPr>
        <p:blipFill>
          <a:blip r:embed="rId4"/>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3651106005"/>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3A416C9-3E56-4356-B5A5-07CC0717963B}" type="slidenum">
              <a:rPr lang="en-US" smtClean="0"/>
              <a:pPr/>
              <a:t>8</a:t>
            </a:fld>
            <a:endParaRPr lang="en-US" dirty="0"/>
          </a:p>
        </p:txBody>
      </p:sp>
      <p:sp>
        <p:nvSpPr>
          <p:cNvPr id="2" name="Title 1"/>
          <p:cNvSpPr>
            <a:spLocks noGrp="1"/>
          </p:cNvSpPr>
          <p:nvPr>
            <p:ph type="title" idx="4294967295"/>
          </p:nvPr>
        </p:nvSpPr>
        <p:spPr>
          <a:xfrm>
            <a:off x="355441" y="228600"/>
            <a:ext cx="10515600" cy="841375"/>
          </a:xfrm>
        </p:spPr>
        <p:txBody>
          <a:bodyPr/>
          <a:lstStyle/>
          <a:p>
            <a:r>
              <a:rPr lang="en-US" dirty="0"/>
              <a:t>CEDARS</a:t>
            </a:r>
          </a:p>
        </p:txBody>
      </p:sp>
      <p:sp>
        <p:nvSpPr>
          <p:cNvPr id="3" name="Rectangle 1"/>
          <p:cNvSpPr>
            <a:spLocks noChangeArrowheads="1"/>
          </p:cNvSpPr>
          <p:nvPr/>
        </p:nvSpPr>
        <p:spPr bwMode="auto">
          <a:xfrm>
            <a:off x="0" y="-802160"/>
            <a:ext cx="1846142" cy="206152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112" tIns="914112" rIns="914112" bIns="914112"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400" dirty="0">
              <a:solidFill>
                <a:schemeClr val="bg1">
                  <a:lumMod val="50000"/>
                </a:schemeClr>
              </a:solidFill>
              <a:latin typeface="Segoe UI" panose="020B0502040204020203" pitchFamily="34" charset="0"/>
              <a:ea typeface="Segoe UI" panose="020B0502040204020203" pitchFamily="34" charset="0"/>
              <a:cs typeface="Segoe UI" panose="020B0502040204020203" pitchFamily="34" charset="0"/>
            </a:endParaRPr>
          </a:p>
        </p:txBody>
      </p:sp>
      <p:sp>
        <p:nvSpPr>
          <p:cNvPr id="5" name="Rectangle 4"/>
          <p:cNvSpPr/>
          <p:nvPr/>
        </p:nvSpPr>
        <p:spPr>
          <a:xfrm>
            <a:off x="543909" y="961697"/>
            <a:ext cx="10933387" cy="5693866"/>
          </a:xfrm>
          <a:prstGeom prst="rect">
            <a:avLst/>
          </a:prstGeom>
        </p:spPr>
        <p:txBody>
          <a:bodyPr wrap="square">
            <a:spAutoFit/>
          </a:bodyPr>
          <a:lstStyle/>
          <a:p>
            <a:pPr marL="571500" indent="-571500">
              <a:buFont typeface="Arial" panose="020B0604020202020204" pitchFamily="34" charset="0"/>
              <a:buChar char="•"/>
            </a:pPr>
            <a:r>
              <a:rPr lang="en-US" sz="2800" dirty="0">
                <a:solidFill>
                  <a:srgbClr val="0070C0"/>
                </a:solidFill>
              </a:rPr>
              <a:t>Website: </a:t>
            </a:r>
            <a:r>
              <a:rPr lang="en-US" sz="2800" dirty="0">
                <a:solidFill>
                  <a:srgbClr val="0070C0"/>
                </a:solidFill>
                <a:hlinkClick r:id="rId3"/>
              </a:rPr>
              <a:t>https://cedars.sound-data.com/</a:t>
            </a:r>
            <a:endParaRPr lang="en-US" sz="2800" dirty="0">
              <a:solidFill>
                <a:srgbClr val="0070C0"/>
              </a:solidFill>
            </a:endParaRPr>
          </a:p>
          <a:p>
            <a:pPr marL="571500" indent="-571500">
              <a:buFont typeface="Arial" panose="020B0604020202020204" pitchFamily="34" charset="0"/>
              <a:buChar char="•"/>
            </a:pPr>
            <a:endParaRPr lang="en-US" sz="2800" dirty="0">
              <a:solidFill>
                <a:srgbClr val="0070C0"/>
              </a:solidFill>
            </a:endParaRPr>
          </a:p>
          <a:p>
            <a:pPr marL="571500" indent="-571500">
              <a:buFont typeface="Arial" panose="020B0604020202020204" pitchFamily="34" charset="0"/>
              <a:buChar char="•"/>
            </a:pPr>
            <a:r>
              <a:rPr lang="en-US" sz="2800" dirty="0">
                <a:solidFill>
                  <a:srgbClr val="0070C0"/>
                </a:solidFill>
              </a:rPr>
              <a:t>CPUC’s reporting system that all program administrators (PAs) currently use for reporting of monthly, quarterly, and annual data submissions.</a:t>
            </a:r>
          </a:p>
          <a:p>
            <a:pPr marL="571500" indent="-571500">
              <a:buFont typeface="Arial" panose="020B0604020202020204" pitchFamily="34" charset="0"/>
              <a:buChar char="•"/>
            </a:pPr>
            <a:endParaRPr lang="en-US" sz="2800" dirty="0">
              <a:solidFill>
                <a:srgbClr val="0070C0"/>
              </a:solidFill>
            </a:endParaRPr>
          </a:p>
          <a:p>
            <a:pPr marL="571500" indent="-571500">
              <a:buFont typeface="Arial" panose="020B0604020202020204" pitchFamily="34" charset="0"/>
              <a:buChar char="•"/>
            </a:pPr>
            <a:r>
              <a:rPr lang="en-US" sz="2800" dirty="0">
                <a:solidFill>
                  <a:srgbClr val="0070C0"/>
                </a:solidFill>
              </a:rPr>
              <a:t>Calculations are now done on the cloud and will no longer require a database to be downloaded/installed.</a:t>
            </a:r>
          </a:p>
          <a:p>
            <a:pPr marL="571500" indent="-571500">
              <a:buFont typeface="Arial" panose="020B0604020202020204" pitchFamily="34" charset="0"/>
              <a:buChar char="•"/>
            </a:pPr>
            <a:endParaRPr lang="en-US" sz="2800" dirty="0">
              <a:solidFill>
                <a:srgbClr val="0070C0"/>
              </a:solidFill>
            </a:endParaRPr>
          </a:p>
          <a:p>
            <a:pPr marL="571500" indent="-571500">
              <a:buFont typeface="Arial" panose="020B0604020202020204" pitchFamily="34" charset="0"/>
              <a:buChar char="•"/>
            </a:pPr>
            <a:r>
              <a:rPr lang="en-US" sz="2800" dirty="0">
                <a:solidFill>
                  <a:srgbClr val="0070C0"/>
                </a:solidFill>
              </a:rPr>
              <a:t>Starting with 2019 avoided costs, the CET on CEDARS is the only approved calculator.</a:t>
            </a:r>
          </a:p>
          <a:p>
            <a:pPr marL="571500" indent="-571500">
              <a:buFont typeface="Arial" panose="020B0604020202020204" pitchFamily="34" charset="0"/>
              <a:buChar char="•"/>
            </a:pPr>
            <a:endParaRPr lang="en-US" sz="2800" dirty="0"/>
          </a:p>
          <a:p>
            <a:pPr marL="571500" indent="-571500">
              <a:buFont typeface="Arial" panose="020B0604020202020204" pitchFamily="34" charset="0"/>
              <a:buChar char="•"/>
            </a:pPr>
            <a:endParaRPr lang="en-US" sz="2800" dirty="0"/>
          </a:p>
        </p:txBody>
      </p:sp>
      <p:pic>
        <p:nvPicPr>
          <p:cNvPr id="6" name="Picture 5"/>
          <p:cNvPicPr>
            <a:picLocks noChangeAspect="1"/>
          </p:cNvPicPr>
          <p:nvPr/>
        </p:nvPicPr>
        <p:blipFill>
          <a:blip r:embed="rId4"/>
          <a:stretch>
            <a:fillRect/>
          </a:stretch>
        </p:blipFill>
        <p:spPr>
          <a:xfrm>
            <a:off x="8761863" y="325971"/>
            <a:ext cx="3259342" cy="944174"/>
          </a:xfrm>
          <a:prstGeom prst="rect">
            <a:avLst/>
          </a:prstGeom>
        </p:spPr>
      </p:pic>
      <p:pic>
        <p:nvPicPr>
          <p:cNvPr id="7" name="Picture 6"/>
          <p:cNvPicPr>
            <a:picLocks noChangeAspect="1"/>
          </p:cNvPicPr>
          <p:nvPr/>
        </p:nvPicPr>
        <p:blipFill>
          <a:blip r:embed="rId5"/>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461155113"/>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3A416C9-3E56-4356-B5A5-07CC0717963B}" type="slidenum">
              <a:rPr lang="en-US" smtClean="0"/>
              <a:pPr/>
              <a:t>9</a:t>
            </a:fld>
            <a:endParaRPr lang="en-US" dirty="0"/>
          </a:p>
        </p:txBody>
      </p:sp>
      <p:sp>
        <p:nvSpPr>
          <p:cNvPr id="2" name="Title 1"/>
          <p:cNvSpPr>
            <a:spLocks noGrp="1"/>
          </p:cNvSpPr>
          <p:nvPr>
            <p:ph type="title" idx="4294967295"/>
          </p:nvPr>
        </p:nvSpPr>
        <p:spPr>
          <a:xfrm>
            <a:off x="355441" y="228600"/>
            <a:ext cx="10515600" cy="841375"/>
          </a:xfrm>
        </p:spPr>
        <p:txBody>
          <a:bodyPr/>
          <a:lstStyle/>
          <a:p>
            <a:r>
              <a:rPr lang="en-US" dirty="0"/>
              <a:t>Appendix: Algebraic Formula for TRC</a:t>
            </a:r>
          </a:p>
        </p:txBody>
      </p:sp>
      <p:sp>
        <p:nvSpPr>
          <p:cNvPr id="3" name="Rectangle 1"/>
          <p:cNvSpPr>
            <a:spLocks noChangeArrowheads="1"/>
          </p:cNvSpPr>
          <p:nvPr/>
        </p:nvSpPr>
        <p:spPr bwMode="auto">
          <a:xfrm>
            <a:off x="0" y="-802160"/>
            <a:ext cx="1846142" cy="206152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112" tIns="914112" rIns="914112" bIns="914112"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400" dirty="0">
              <a:solidFill>
                <a:schemeClr val="bg1">
                  <a:lumMod val="50000"/>
                </a:schemeClr>
              </a:solidFill>
              <a:latin typeface="Segoe UI" panose="020B0502040204020203" pitchFamily="34" charset="0"/>
              <a:ea typeface="Segoe UI" panose="020B0502040204020203" pitchFamily="34" charset="0"/>
              <a:cs typeface="Segoe UI" panose="020B0502040204020203" pitchFamily="34" charset="0"/>
            </a:endParaRPr>
          </a:p>
        </p:txBody>
      </p:sp>
      <p:pic>
        <p:nvPicPr>
          <p:cNvPr id="7" name="Picture 6"/>
          <p:cNvPicPr>
            <a:picLocks noChangeAspect="1"/>
          </p:cNvPicPr>
          <p:nvPr/>
        </p:nvPicPr>
        <p:blipFill>
          <a:blip r:embed="rId3"/>
          <a:stretch>
            <a:fillRect/>
          </a:stretch>
        </p:blipFill>
        <p:spPr>
          <a:xfrm>
            <a:off x="355441" y="1069975"/>
            <a:ext cx="11185213" cy="3899647"/>
          </a:xfrm>
          <a:prstGeom prst="rect">
            <a:avLst/>
          </a:prstGeom>
        </p:spPr>
      </p:pic>
      <p:pic>
        <p:nvPicPr>
          <p:cNvPr id="8" name="Picture 7"/>
          <p:cNvPicPr>
            <a:picLocks noChangeAspect="1"/>
          </p:cNvPicPr>
          <p:nvPr/>
        </p:nvPicPr>
        <p:blipFill>
          <a:blip r:embed="rId4"/>
          <a:stretch>
            <a:fillRect/>
          </a:stretch>
        </p:blipFill>
        <p:spPr>
          <a:xfrm>
            <a:off x="9017380" y="6371674"/>
            <a:ext cx="3174620" cy="486325"/>
          </a:xfrm>
          <a:prstGeom prst="rect">
            <a:avLst/>
          </a:prstGeom>
        </p:spPr>
      </p:pic>
    </p:spTree>
    <p:extLst>
      <p:ext uri="{BB962C8B-B14F-4D97-AF65-F5344CB8AC3E}">
        <p14:creationId xmlns:p14="http://schemas.microsoft.com/office/powerpoint/2010/main" val="3010877102"/>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101_Office Theme">
  <a:themeElements>
    <a:clrScheme name="Edison International Theme">
      <a:dk1>
        <a:sysClr val="windowText" lastClr="000000"/>
      </a:dk1>
      <a:lt1>
        <a:srgbClr val="FFFFFF"/>
      </a:lt1>
      <a:dk2>
        <a:srgbClr val="006CB5"/>
      </a:dk2>
      <a:lt2>
        <a:srgbClr val="D9D9D9"/>
      </a:lt2>
      <a:accent1>
        <a:srgbClr val="00705C"/>
      </a:accent1>
      <a:accent2>
        <a:srgbClr val="006CB5"/>
      </a:accent2>
      <a:accent3>
        <a:srgbClr val="7C7D80"/>
      </a:accent3>
      <a:accent4>
        <a:srgbClr val="FFD151"/>
      </a:accent4>
      <a:accent5>
        <a:srgbClr val="6699C8"/>
      </a:accent5>
      <a:accent6>
        <a:srgbClr val="558170"/>
      </a:accent6>
      <a:hlink>
        <a:srgbClr val="658691"/>
      </a:hlink>
      <a:folHlink>
        <a:srgbClr val="BC403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5274</TotalTime>
  <Words>4056</Words>
  <Application>Microsoft Office PowerPoint</Application>
  <PresentationFormat>Widescreen</PresentationFormat>
  <Paragraphs>631</Paragraphs>
  <Slides>42</Slides>
  <Notes>38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42</vt:i4>
      </vt:variant>
    </vt:vector>
  </HeadingPairs>
  <TitlesOfParts>
    <vt:vector size="49" baseType="lpstr">
      <vt:lpstr>Arial</vt:lpstr>
      <vt:lpstr>Calibri</vt:lpstr>
      <vt:lpstr>Franklin Gothic Book</vt:lpstr>
      <vt:lpstr>Segoe UI</vt:lpstr>
      <vt:lpstr>Segoe UI Light</vt:lpstr>
      <vt:lpstr>Symbol</vt:lpstr>
      <vt:lpstr>101_Office Theme</vt:lpstr>
      <vt:lpstr>Overview: Energy Efficiency Cost Effectiveness</vt:lpstr>
      <vt:lpstr>Total Resource Cost (TRC) Test</vt:lpstr>
      <vt:lpstr>Why TRC Matters</vt:lpstr>
      <vt:lpstr>TRC Benefits = Avoided Costs</vt:lpstr>
      <vt:lpstr>TRC Benefit Trend</vt:lpstr>
      <vt:lpstr>TRC Costs Formula</vt:lpstr>
      <vt:lpstr>TRC Sensitivity</vt:lpstr>
      <vt:lpstr>CEDARS</vt:lpstr>
      <vt:lpstr>Appendix: Algebraic Formula for TRC</vt:lpstr>
      <vt:lpstr>Cost Effectiveness Tool (CET) Overview and Demo</vt:lpstr>
      <vt:lpstr>How to Access the CET</vt:lpstr>
      <vt:lpstr>CET Guide and Specifications</vt:lpstr>
      <vt:lpstr>Using .csv Files in Windows</vt:lpstr>
      <vt:lpstr>CET Input Files</vt:lpstr>
      <vt:lpstr>ProgramCost File Overview</vt:lpstr>
      <vt:lpstr>Measure Input File Overview</vt:lpstr>
      <vt:lpstr>PowerPoint Presentation</vt:lpstr>
      <vt:lpstr>PowerPoint Presentation</vt:lpstr>
      <vt:lpstr>Measure Input File Overview</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Running the 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Trends and Changing Energy Efficiency Landscape</dc:title>
  <dc:creator>Ryan Bullard</dc:creator>
  <cp:lastModifiedBy>Eric Lee</cp:lastModifiedBy>
  <cp:revision>849</cp:revision>
  <cp:lastPrinted>2017-08-15T22:34:49Z</cp:lastPrinted>
  <dcterms:created xsi:type="dcterms:W3CDTF">2017-08-10T16:35:50Z</dcterms:created>
  <dcterms:modified xsi:type="dcterms:W3CDTF">2019-01-08T23:18:58Z</dcterms:modified>
</cp:coreProperties>
</file>